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38"/>
  </p:notesMasterIdLst>
  <p:handoutMasterIdLst>
    <p:handoutMasterId r:id="rId39"/>
  </p:handoutMasterIdLst>
  <p:sldIdLst>
    <p:sldId id="256" r:id="rId5"/>
    <p:sldId id="272" r:id="rId6"/>
    <p:sldId id="280" r:id="rId7"/>
    <p:sldId id="257" r:id="rId8"/>
    <p:sldId id="309" r:id="rId9"/>
    <p:sldId id="328" r:id="rId10"/>
    <p:sldId id="326" r:id="rId11"/>
    <p:sldId id="327" r:id="rId12"/>
    <p:sldId id="329" r:id="rId13"/>
    <p:sldId id="330" r:id="rId14"/>
    <p:sldId id="355" r:id="rId15"/>
    <p:sldId id="359" r:id="rId16"/>
    <p:sldId id="356" r:id="rId17"/>
    <p:sldId id="357" r:id="rId18"/>
    <p:sldId id="331" r:id="rId19"/>
    <p:sldId id="333" r:id="rId20"/>
    <p:sldId id="336" r:id="rId21"/>
    <p:sldId id="360" r:id="rId22"/>
    <p:sldId id="337" r:id="rId23"/>
    <p:sldId id="338" r:id="rId24"/>
    <p:sldId id="361" r:id="rId25"/>
    <p:sldId id="340" r:id="rId26"/>
    <p:sldId id="342" r:id="rId27"/>
    <p:sldId id="343" r:id="rId28"/>
    <p:sldId id="358" r:id="rId29"/>
    <p:sldId id="346" r:id="rId30"/>
    <p:sldId id="362" r:id="rId31"/>
    <p:sldId id="363" r:id="rId32"/>
    <p:sldId id="350" r:id="rId33"/>
    <p:sldId id="364" r:id="rId34"/>
    <p:sldId id="352" r:id="rId35"/>
    <p:sldId id="353"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5153"/>
  </p:normalViewPr>
  <p:slideViewPr>
    <p:cSldViewPr snapToGrid="0" snapToObjects="1">
      <p:cViewPr varScale="1">
        <p:scale>
          <a:sx n="80" d="100"/>
          <a:sy n="80" d="100"/>
        </p:scale>
        <p:origin x="763" y="48"/>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t>20/04/2025</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04/20/2025</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US" dirty="0" err="1"/>
              <a:t>IoT</a:t>
            </a:r>
            <a:r>
              <a:rPr lang="en-US" dirty="0"/>
              <a:t> Based Water Quality Monitoring</a:t>
            </a:r>
            <a:endParaRPr lang="en-BD"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xxx</a:t>
            </a:r>
            <a:r>
              <a:rPr lang="en-BD"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Course Title</a:t>
            </a:r>
            <a:r>
              <a:rPr lang="en-BD" sz="2400" dirty="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x </a:t>
            </a:r>
            <a:r>
              <a:rPr lang="en-BD" sz="2800"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x</a:t>
            </a:r>
            <a:r>
              <a:rPr lang="en-BD" sz="2800" dirty="0">
                <a:latin typeface="Arial" panose="020B0604020202020204" pitchFamily="34" charset="0"/>
                <a:cs typeface="Arial" panose="020B0604020202020204" pitchFamily="34" charset="0"/>
              </a:rPr>
              <a:t> Term-I Section </a:t>
            </a:r>
            <a:r>
              <a:rPr lang="en-US" sz="2800" dirty="0">
                <a:latin typeface="Arial" panose="020B0604020202020204" pitchFamily="34" charset="0"/>
                <a:cs typeface="Arial" panose="020B0604020202020204" pitchFamily="34" charset="0"/>
              </a:rPr>
              <a:t>Z</a:t>
            </a:r>
            <a:endParaRPr lang="en-BD" sz="2800" dirty="0">
              <a:latin typeface="Arial" panose="020B0604020202020204" pitchFamily="34" charset="0"/>
              <a:cs typeface="Arial" panose="020B0604020202020204" pitchFamily="34" charset="0"/>
            </a:endParaRP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416 (2024) – Final Project Group A.02</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US" dirty="0" err="1"/>
              <a:t>IoT</a:t>
            </a:r>
            <a:r>
              <a:rPr lang="en-US" dirty="0"/>
              <a:t> Based Water Quality Monitoring</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xyz (202z) – Final Project Group A.02</a:t>
            </a:r>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US" dirty="0" err="1"/>
              <a:t>IoT</a:t>
            </a:r>
            <a:r>
              <a:rPr lang="en-US" dirty="0"/>
              <a:t> Based Water Quality Monitoring</a:t>
            </a:r>
            <a:endParaRPr lang="en-BD" dirty="0"/>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youtu.be/ZutYIcOhLQs?feature=shared" TargetMode="External"/><Relationship Id="rId2" Type="http://schemas.openxmlformats.org/officeDocument/2006/relationships/hyperlink" Target="https://github.com/rowatulrafi/IoT-based-Water-Quality-Monito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ow2electronics.com/ph-meter-using-ph-sensor-arduino-oled/" TargetMode="External"/><Relationship Id="rId2" Type="http://schemas.openxmlformats.org/officeDocument/2006/relationships/hyperlink" Target="https://how2electronics.com/iot-based-drinking-water-quality-monitoring-with-esp32/" TargetMode="External"/><Relationship Id="rId1" Type="http://schemas.openxmlformats.org/officeDocument/2006/relationships/slideLayout" Target="../slideLayouts/slideLayout2.xml"/><Relationship Id="rId4" Type="http://schemas.openxmlformats.org/officeDocument/2006/relationships/hyperlink" Target="https://appinventor.mit.ed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UILD &amp; CODE: Elegoo Arduino starter kit servo, LED, and ...">
            <a:extLst>
              <a:ext uri="{FF2B5EF4-FFF2-40B4-BE49-F238E27FC236}">
                <a16:creationId xmlns:a16="http://schemas.microsoft.com/office/drawing/2014/main" id="{AEDB557B-883F-B642-8577-6498598B70A8}"/>
              </a:ext>
            </a:extLst>
          </p:cNvPr>
          <p:cNvPicPr>
            <a:picLocks noChangeAspect="1" noChangeArrowheads="1"/>
          </p:cNvPicPr>
          <p:nvPr/>
        </p:nvPicPr>
        <p:blipFill rotWithShape="1">
          <a:blip r:embed="rId2" cstate="screen">
            <a:alphaModFix amt="20000"/>
            <a:extLst>
              <a:ext uri="{28A0092B-C50C-407E-A947-70E740481C1C}">
                <a14:useLocalDpi xmlns:a14="http://schemas.microsoft.com/office/drawing/2010/main"/>
              </a:ext>
            </a:extLst>
          </a:blip>
          <a:srcRect/>
          <a:stretch/>
        </p:blipFill>
        <p:spPr bwMode="auto">
          <a:xfrm>
            <a:off x="-3357" y="1551291"/>
            <a:ext cx="12188825" cy="44604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1175" y="1775977"/>
            <a:ext cx="9349351" cy="1580405"/>
          </a:xfrm>
        </p:spPr>
        <p:txBody>
          <a:bodyPr/>
          <a:lstStyle/>
          <a:p>
            <a:r>
              <a:rPr lang="en-US" sz="4000" cap="none" dirty="0" err="1">
                <a:latin typeface="Arial Black" panose="020B0A04020102020204" pitchFamily="34" charset="0"/>
              </a:rPr>
              <a:t>IoT</a:t>
            </a:r>
            <a:r>
              <a:rPr lang="en-US" sz="4000" cap="none" dirty="0">
                <a:latin typeface="Arial Black" panose="020B0A04020102020204" pitchFamily="34" charset="0"/>
              </a:rPr>
              <a:t> Based Water Quality Monitoring</a:t>
            </a:r>
            <a:endParaRPr lang="en-BD" sz="4000" cap="none" dirty="0">
              <a:latin typeface="Arial Black" panose="020B0A04020102020204" pitchFamily="34" charset="0"/>
            </a:endParaRPr>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1002818" y="5313681"/>
            <a:ext cx="2350475" cy="885432"/>
          </a:xfrm>
        </p:spPr>
        <p:txBody>
          <a:bodyPr/>
          <a:lstStyle/>
          <a:p>
            <a:r>
              <a:rPr lang="en-US" sz="1400" dirty="0"/>
              <a:t>Muzakkir Ahmed</a:t>
            </a:r>
            <a:endParaRPr lang="en-BD" sz="1400" dirty="0"/>
          </a:p>
          <a:p>
            <a:r>
              <a:rPr lang="en-BD" sz="2000" dirty="0"/>
              <a:t>1</a:t>
            </a:r>
            <a:r>
              <a:rPr lang="en-US" sz="2000" dirty="0"/>
              <a:t>9</a:t>
            </a:r>
            <a:r>
              <a:rPr lang="en-BD" sz="2000" dirty="0"/>
              <a:t>0</a:t>
            </a:r>
            <a:r>
              <a:rPr lang="en-US" sz="2000" dirty="0"/>
              <a:t>6002</a:t>
            </a:r>
            <a:endParaRPr lang="en-BD" sz="2000" dirty="0"/>
          </a:p>
        </p:txBody>
      </p:sp>
      <p:sp>
        <p:nvSpPr>
          <p:cNvPr id="5" name="Subtitle 2">
            <a:extLst>
              <a:ext uri="{FF2B5EF4-FFF2-40B4-BE49-F238E27FC236}">
                <a16:creationId xmlns:a16="http://schemas.microsoft.com/office/drawing/2014/main" id="{73D65FC9-0D80-444D-8239-028EF0E63ED0}"/>
              </a:ext>
            </a:extLst>
          </p:cNvPr>
          <p:cNvSpPr txBox="1">
            <a:spLocks/>
          </p:cNvSpPr>
          <p:nvPr/>
        </p:nvSpPr>
        <p:spPr>
          <a:xfrm>
            <a:off x="3388370" y="5333137"/>
            <a:ext cx="2607013"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dirty="0" err="1">
                <a:latin typeface="Arial" panose="020B0604020202020204" pitchFamily="34" charset="0"/>
                <a:cs typeface="Arial" panose="020B0604020202020204" pitchFamily="34" charset="0"/>
              </a:rPr>
              <a:t>Md.Rowatul</a:t>
            </a:r>
            <a:r>
              <a:rPr lang="en-US" sz="1400" dirty="0">
                <a:latin typeface="Arial" panose="020B0604020202020204" pitchFamily="34" charset="0"/>
                <a:cs typeface="Arial" panose="020B0604020202020204" pitchFamily="34" charset="0"/>
              </a:rPr>
              <a:t> Jannat Rafi</a:t>
            </a:r>
            <a:endParaRPr lang="en-BD" sz="1400" dirty="0">
              <a:latin typeface="Arial" panose="020B0604020202020204" pitchFamily="34" charset="0"/>
              <a:cs typeface="Arial" panose="020B0604020202020204" pitchFamily="34" charset="0"/>
            </a:endParaRPr>
          </a:p>
          <a:p>
            <a:r>
              <a:rPr lang="en-BD" sz="2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906016</a:t>
            </a:r>
            <a:endParaRPr lang="en-BD" sz="2000" dirty="0">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C185C57D-A765-0B46-AE76-AD4244F426AB}"/>
              </a:ext>
            </a:extLst>
          </p:cNvPr>
          <p:cNvSpPr txBox="1">
            <a:spLocks/>
          </p:cNvSpPr>
          <p:nvPr/>
        </p:nvSpPr>
        <p:spPr>
          <a:xfrm>
            <a:off x="5995383" y="5333200"/>
            <a:ext cx="2681689"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dirty="0" err="1">
                <a:latin typeface="Arial" panose="020B0604020202020204" pitchFamily="34" charset="0"/>
                <a:cs typeface="Arial" panose="020B0604020202020204" pitchFamily="34" charset="0"/>
              </a:rPr>
              <a:t>Md.Tareq</a:t>
            </a:r>
            <a:r>
              <a:rPr lang="en-US" sz="1400" dirty="0">
                <a:latin typeface="Arial" panose="020B0604020202020204" pitchFamily="34" charset="0"/>
                <a:cs typeface="Arial" panose="020B0604020202020204" pitchFamily="34" charset="0"/>
              </a:rPr>
              <a:t> Mahmud </a:t>
            </a:r>
            <a:r>
              <a:rPr lang="en-US" sz="1400" dirty="0" err="1">
                <a:latin typeface="Arial" panose="020B0604020202020204" pitchFamily="34" charset="0"/>
                <a:cs typeface="Arial" panose="020B0604020202020204" pitchFamily="34" charset="0"/>
              </a:rPr>
              <a:t>Rakib</a:t>
            </a:r>
            <a:endParaRPr lang="en-BD" sz="14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1906024</a:t>
            </a:r>
            <a:endParaRPr lang="en-BD" sz="2000" dirty="0">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C7A885CF-D2B7-2D4F-9C5B-F2B757DB520C}"/>
              </a:ext>
            </a:extLst>
          </p:cNvPr>
          <p:cNvSpPr txBox="1">
            <a:spLocks/>
          </p:cNvSpPr>
          <p:nvPr/>
        </p:nvSpPr>
        <p:spPr>
          <a:xfrm>
            <a:off x="8677072" y="5313681"/>
            <a:ext cx="2350475" cy="8854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dirty="0" err="1">
                <a:latin typeface="Arial" panose="020B0604020202020204" pitchFamily="34" charset="0"/>
                <a:cs typeface="Arial" panose="020B0604020202020204" pitchFamily="34" charset="0"/>
              </a:rPr>
              <a:t>Mithon</a:t>
            </a:r>
            <a:r>
              <a:rPr lang="en-US" sz="1400" dirty="0">
                <a:latin typeface="Arial" panose="020B0604020202020204" pitchFamily="34" charset="0"/>
                <a:cs typeface="Arial" panose="020B0604020202020204" pitchFamily="34" charset="0"/>
              </a:rPr>
              <a:t> Rahman</a:t>
            </a:r>
            <a:endParaRPr lang="en-BD" sz="1400" dirty="0">
              <a:latin typeface="Arial" panose="020B0604020202020204" pitchFamily="34" charset="0"/>
              <a:cs typeface="Arial" panose="020B0604020202020204" pitchFamily="34" charset="0"/>
            </a:endParaRPr>
          </a:p>
          <a:p>
            <a:r>
              <a:rPr lang="en-BD" sz="2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906028</a:t>
            </a:r>
            <a:endParaRPr lang="en-BD" sz="2000"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581728" y="3336847"/>
            <a:ext cx="3540868" cy="43491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1800" b="1" cap="small" dirty="0"/>
              <a:t>Submitted by – Group A.</a:t>
            </a:r>
            <a:r>
              <a:rPr lang="en-US" sz="1800" b="1" cap="small" dirty="0"/>
              <a:t>02</a:t>
            </a:r>
            <a:endParaRPr lang="en-BD" sz="3200" b="1" cap="small" dirty="0"/>
          </a:p>
        </p:txBody>
      </p:sp>
      <p:sp>
        <p:nvSpPr>
          <p:cNvPr id="12" name="TextBox 11"/>
          <p:cNvSpPr txBox="1"/>
          <p:nvPr/>
        </p:nvSpPr>
        <p:spPr>
          <a:xfrm>
            <a:off x="1355433" y="77821"/>
            <a:ext cx="10162116" cy="1384995"/>
          </a:xfrm>
          <a:prstGeom prst="rect">
            <a:avLst/>
          </a:prstGeom>
          <a:solidFill>
            <a:srgbClr val="C00000"/>
          </a:solidFill>
        </p:spPr>
        <p:txBody>
          <a:bodyPr wrap="square" rtlCol="0">
            <a:spAutoFit/>
          </a:bodyPr>
          <a:lstStyle/>
          <a:p>
            <a:pPr algn="ctr"/>
            <a:r>
              <a:rPr lang="en-US" sz="2800" dirty="0">
                <a:solidFill>
                  <a:schemeClr val="bg1"/>
                </a:solidFill>
                <a:latin typeface="Arial" panose="020B0604020202020204" pitchFamily="34" charset="0"/>
                <a:cs typeface="Arial" panose="020B0604020202020204" pitchFamily="34" charset="0"/>
              </a:rPr>
              <a:t>EEE 416 – Microprocessor and Embedded System Laboratory</a:t>
            </a:r>
          </a:p>
          <a:p>
            <a:pPr algn="ctr"/>
            <a:r>
              <a:rPr lang="en-US" sz="2800" dirty="0">
                <a:solidFill>
                  <a:schemeClr val="bg1"/>
                </a:solidFill>
                <a:latin typeface="Arial" panose="020B0604020202020204" pitchFamily="34" charset="0"/>
                <a:cs typeface="Arial" panose="020B0604020202020204" pitchFamily="34" charset="0"/>
              </a:rPr>
              <a:t>July 2023 Level-4 Term-1 Section A</a:t>
            </a:r>
          </a:p>
          <a:p>
            <a:pPr algn="ctr"/>
            <a:r>
              <a:rPr lang="en-US" sz="2800" dirty="0">
                <a:solidFill>
                  <a:schemeClr val="bg1"/>
                </a:solidFill>
                <a:latin typeface="Arial" panose="020B0604020202020204" pitchFamily="34" charset="0"/>
                <a:cs typeface="Arial" panose="020B0604020202020204" pitchFamily="34" charset="0"/>
              </a:rPr>
              <a:t>Project Progress</a:t>
            </a:r>
            <a:endParaRPr lang="en-GB" sz="28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1315" t="12199" r="11924" b="27801"/>
          <a:stretch/>
        </p:blipFill>
        <p:spPr>
          <a:xfrm>
            <a:off x="6591026" y="3718102"/>
            <a:ext cx="1347352" cy="161453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780" t="21135" r="53688" b="39858"/>
          <a:stretch/>
        </p:blipFill>
        <p:spPr>
          <a:xfrm>
            <a:off x="1491175" y="3718102"/>
            <a:ext cx="1401230" cy="15749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2006" y="3718102"/>
            <a:ext cx="1484139" cy="161453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3132" y="3718102"/>
            <a:ext cx="1593467" cy="1602319"/>
          </a:xfrm>
          <a:prstGeom prst="rect">
            <a:avLst/>
          </a:prstGeom>
        </p:spPr>
      </p:pic>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M</a:t>
            </a:r>
            <a:r>
              <a:rPr lang="en-BD" dirty="0"/>
              <a:t>ethods</a:t>
            </a:r>
            <a:r>
              <a:rPr lang="en-US" dirty="0"/>
              <a:t> (PO(a))</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Hardware components:</a:t>
            </a:r>
          </a:p>
          <a:p>
            <a:pPr marL="0" indent="0" algn="r">
              <a:buNone/>
            </a:pPr>
            <a:endParaRPr lang="en-US" sz="2000" dirty="0">
              <a:latin typeface="Times New Roman" panose="02020603050405020304" pitchFamily="18" charset="0"/>
              <a:cs typeface="Times New Roman" panose="02020603050405020304" pitchFamily="18" charset="0"/>
            </a:endParaRP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ESP32 </a:t>
            </a:r>
            <a:r>
              <a:rPr lang="en-US" sz="2000" dirty="0" err="1">
                <a:solidFill>
                  <a:prstClr val="black"/>
                </a:solidFill>
                <a:latin typeface="Times New Roman" panose="02020603050405020304" pitchFamily="18" charset="0"/>
                <a:cs typeface="Times New Roman" panose="02020603050405020304" pitchFamily="18" charset="0"/>
              </a:rPr>
              <a:t>WiFi</a:t>
            </a:r>
            <a:r>
              <a:rPr lang="en-US" sz="2000" dirty="0">
                <a:solidFill>
                  <a:prstClr val="black"/>
                </a:solidFill>
                <a:latin typeface="Times New Roman" panose="02020603050405020304" pitchFamily="18" charset="0"/>
                <a:cs typeface="Times New Roman" panose="02020603050405020304" pitchFamily="18" charset="0"/>
              </a:rPr>
              <a:t> Module</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Analog TDS Sensor</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DS18B20 Temperature Sensor</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OLED Display</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pH Sensor</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Resistors</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Connecting wires</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Breadboard</a:t>
            </a:r>
          </a:p>
          <a:p>
            <a:pPr marL="0" indent="0">
              <a:buNone/>
            </a:pPr>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10</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098128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M</a:t>
            </a:r>
            <a:r>
              <a:rPr lang="en-BD" dirty="0"/>
              <a:t>ethods</a:t>
            </a:r>
            <a:r>
              <a:rPr lang="en-US" dirty="0"/>
              <a:t> (PO(a))</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Software components:</a:t>
            </a:r>
          </a:p>
          <a:p>
            <a:pPr marL="0" indent="0">
              <a:buNone/>
            </a:pPr>
            <a:endParaRPr lang="en-US" sz="2000" dirty="0">
              <a:latin typeface="Times New Roman" panose="02020603050405020304" pitchFamily="18" charset="0"/>
              <a:cs typeface="Times New Roman" panose="02020603050405020304" pitchFamily="18" charset="0"/>
            </a:endParaRP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Arduino IDE (for ESP32 firmware development)</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IoT Platform account (</a:t>
            </a:r>
            <a:r>
              <a:rPr lang="en-US" sz="2000" dirty="0" err="1">
                <a:solidFill>
                  <a:prstClr val="black"/>
                </a:solidFill>
                <a:latin typeface="Times New Roman" panose="02020603050405020304" pitchFamily="18" charset="0"/>
                <a:cs typeface="Times New Roman" panose="02020603050405020304" pitchFamily="18" charset="0"/>
              </a:rPr>
              <a:t>ThingSpeak</a:t>
            </a:r>
            <a:r>
              <a:rPr lang="en-US" sz="2000" dirty="0">
                <a:solidFill>
                  <a:prstClr val="black"/>
                </a:solidFill>
                <a:latin typeface="Times New Roman" panose="02020603050405020304" pitchFamily="18" charset="0"/>
                <a:cs typeface="Times New Roman" panose="02020603050405020304" pitchFamily="18" charset="0"/>
              </a:rPr>
              <a:t>)</a:t>
            </a:r>
          </a:p>
          <a:p>
            <a:pPr marL="285750" lvl="0" indent="-285750"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Platform-specific libraries  for integrating ESP32 with the IoT platform</a:t>
            </a:r>
          </a:p>
          <a:p>
            <a:pPr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 (One-Wire Library, Dallas Temperature Library, ADS1015 Library, </a:t>
            </a:r>
            <a:r>
              <a:rPr lang="en-US" sz="2000" dirty="0" err="1">
                <a:solidFill>
                  <a:prstClr val="black"/>
                </a:solidFill>
                <a:latin typeface="Times New Roman" panose="02020603050405020304" pitchFamily="18" charset="0"/>
                <a:cs typeface="Times New Roman" panose="02020603050405020304" pitchFamily="18" charset="0"/>
              </a:rPr>
              <a:t>DFRobot</a:t>
            </a:r>
            <a:r>
              <a:rPr lang="en-US" sz="2000" dirty="0">
                <a:solidFill>
                  <a:prstClr val="black"/>
                </a:solidFill>
                <a:latin typeface="Times New Roman" panose="02020603050405020304" pitchFamily="18" charset="0"/>
                <a:cs typeface="Times New Roman" panose="02020603050405020304" pitchFamily="18" charset="0"/>
              </a:rPr>
              <a:t> ECP EC Library, Adafruit GFX Library, Adafruit SSD1306 Library)</a:t>
            </a:r>
          </a:p>
          <a:p>
            <a:pPr marL="0" indent="0" defTabSz="457200">
              <a:lnSpc>
                <a:spcPct val="90000"/>
              </a:lnSpc>
              <a:spcBef>
                <a:spcPts val="0"/>
              </a:spcBef>
              <a:spcAft>
                <a:spcPts val="600"/>
              </a:spcAft>
              <a:buClrTx/>
              <a:buNone/>
              <a:defRPr/>
            </a:pPr>
            <a:endParaRPr lang="en-US" sz="2000" dirty="0">
              <a:solidFill>
                <a:prstClr val="black"/>
              </a:solidFill>
              <a:latin typeface="Times New Roman" panose="02020603050405020304" pitchFamily="18" charset="0"/>
              <a:cs typeface="Times New Roman" panose="02020603050405020304" pitchFamily="18" charset="0"/>
            </a:endParaRPr>
          </a:p>
          <a:p>
            <a:pPr marL="0" indent="0" defTabSz="457200">
              <a:lnSpc>
                <a:spcPct val="90000"/>
              </a:lnSpc>
              <a:spcBef>
                <a:spcPts val="0"/>
              </a:spcBef>
              <a:spcAft>
                <a:spcPts val="600"/>
              </a:spcAft>
              <a:buClrTx/>
              <a:buNone/>
              <a:defRPr/>
            </a:pPr>
            <a:r>
              <a:rPr lang="en-US" sz="2000" dirty="0">
                <a:solidFill>
                  <a:prstClr val="black"/>
                </a:solidFill>
                <a:latin typeface="Times New Roman" panose="02020603050405020304" pitchFamily="18" charset="0"/>
                <a:cs typeface="Times New Roman" panose="02020603050405020304" pitchFamily="18" charset="0"/>
              </a:rPr>
              <a:t>Application:</a:t>
            </a:r>
          </a:p>
          <a:p>
            <a:pPr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Application is developed using MIT App Invertor website</a:t>
            </a:r>
          </a:p>
          <a:p>
            <a:pPr defTabSz="457200">
              <a:lnSpc>
                <a:spcPct val="90000"/>
              </a:lnSpc>
              <a:spcBef>
                <a:spcPts val="0"/>
              </a:spcBef>
              <a:spcAft>
                <a:spcPts val="600"/>
              </a:spcAft>
              <a:buClrTx/>
              <a:buFont typeface="Arial" panose="020B0604020202020204" pitchFamily="34" charset="0"/>
              <a:buChar char="•"/>
              <a:defRPr/>
            </a:pPr>
            <a:r>
              <a:rPr lang="en-US" sz="2000" dirty="0">
                <a:solidFill>
                  <a:prstClr val="black"/>
                </a:solidFill>
                <a:latin typeface="Times New Roman" panose="02020603050405020304" pitchFamily="18" charset="0"/>
                <a:cs typeface="Times New Roman" panose="02020603050405020304" pitchFamily="18" charset="0"/>
              </a:rPr>
              <a:t>Application retrieves data from the server</a:t>
            </a:r>
          </a:p>
          <a:p>
            <a:pPr marL="0" indent="0">
              <a:buNone/>
            </a:pPr>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11</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41152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979F-5270-CF9E-982A-F20CB5B50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A5FE0-3600-CFCF-BB9C-68EB19ADD035}"/>
              </a:ext>
            </a:extLst>
          </p:cNvPr>
          <p:cNvSpPr>
            <a:spLocks noGrp="1"/>
          </p:cNvSpPr>
          <p:nvPr>
            <p:ph type="title"/>
          </p:nvPr>
        </p:nvSpPr>
        <p:spPr/>
        <p:txBody>
          <a:bodyPr/>
          <a:lstStyle/>
          <a:p>
            <a:r>
              <a:rPr lang="en-US" dirty="0"/>
              <a:t>3.2 Design M</a:t>
            </a:r>
            <a:r>
              <a:rPr lang="en-BD" dirty="0"/>
              <a:t>ethods</a:t>
            </a:r>
            <a:r>
              <a:rPr lang="en-US" dirty="0"/>
              <a:t> (PO(a))</a:t>
            </a:r>
            <a:endParaRPr lang="en-BD" dirty="0"/>
          </a:p>
        </p:txBody>
      </p:sp>
      <p:sp>
        <p:nvSpPr>
          <p:cNvPr id="6" name="Slide Number Placeholder 5">
            <a:extLst>
              <a:ext uri="{FF2B5EF4-FFF2-40B4-BE49-F238E27FC236}">
                <a16:creationId xmlns:a16="http://schemas.microsoft.com/office/drawing/2014/main" id="{138E9D19-B2F6-48CA-74DE-FD8A196BC2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12</a:t>
            </a:fld>
            <a:endParaRPr lang="en-BD"/>
          </a:p>
        </p:txBody>
      </p:sp>
      <p:sp>
        <p:nvSpPr>
          <p:cNvPr id="7" name="Date Placeholder 5">
            <a:extLst>
              <a:ext uri="{FF2B5EF4-FFF2-40B4-BE49-F238E27FC236}">
                <a16:creationId xmlns:a16="http://schemas.microsoft.com/office/drawing/2014/main" id="{6B6FE9F6-9EF8-310E-0D7E-816F90A2A318}"/>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40750CE6-455F-7CE3-3E6F-12AF2F33DDD8}"/>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3FED5423-8519-4019-C7BE-7FB60CA6267B}"/>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sp>
        <p:nvSpPr>
          <p:cNvPr id="11" name="Content Placeholder 2">
            <a:extLst>
              <a:ext uri="{FF2B5EF4-FFF2-40B4-BE49-F238E27FC236}">
                <a16:creationId xmlns:a16="http://schemas.microsoft.com/office/drawing/2014/main" id="{08D51941-AB8B-CAA4-0B34-294E6F513EDD}"/>
              </a:ext>
            </a:extLst>
          </p:cNvPr>
          <p:cNvSpPr>
            <a:spLocks noGrp="1"/>
          </p:cNvSpPr>
          <p:nvPr>
            <p:ph idx="4294967295"/>
          </p:nvPr>
        </p:nvSpPr>
        <p:spPr>
          <a:xfrm>
            <a:off x="1066800" y="1355336"/>
            <a:ext cx="10883471" cy="4341618"/>
          </a:xfrm>
        </p:spPr>
        <p:txBody>
          <a:bodyPr vert="horz" lIns="91440" tIns="45720" rIns="91440" bIns="45720" rtlCol="0">
            <a:normAutofit fontScale="92500" lnSpcReduction="20000"/>
          </a:bodyPr>
          <a:lstStyle/>
          <a:p>
            <a:pPr marL="0" indent="0">
              <a:lnSpc>
                <a:spcPct val="110000"/>
              </a:lnSpc>
              <a:buNone/>
            </a:pPr>
            <a:r>
              <a:rPr lang="en-US" sz="1900" cap="none" dirty="0">
                <a:latin typeface="Times New Roman" panose="02020603050405020304" pitchFamily="18" charset="0"/>
                <a:cs typeface="Times New Roman" panose="02020603050405020304" pitchFamily="18" charset="0"/>
              </a:rPr>
              <a:t>1. </a:t>
            </a:r>
            <a:r>
              <a:rPr lang="en-US" sz="1900" b="1" u="sng" cap="none" dirty="0">
                <a:latin typeface="Times New Roman" panose="02020603050405020304" pitchFamily="18" charset="0"/>
                <a:cs typeface="Times New Roman" panose="02020603050405020304" pitchFamily="18" charset="0"/>
              </a:rPr>
              <a:t>ESP32 WROOM Development module:</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 Processor: Dual-core 32-bit operating at a frequency of 80Mhz</a:t>
            </a:r>
          </a:p>
          <a:p>
            <a:pPr marL="514350" indent="-514350">
              <a:lnSpc>
                <a:spcPct val="110000"/>
              </a:lnSpc>
              <a:buFont typeface="+mj-lt"/>
              <a:buAutoNum type="romanLcPeriod"/>
            </a:pPr>
            <a:r>
              <a:rPr lang="en-US" sz="1900" b="0" i="0" dirty="0">
                <a:latin typeface="Times New Roman" panose="02020603050405020304" pitchFamily="18" charset="0"/>
                <a:cs typeface="Times New Roman" panose="02020603050405020304" pitchFamily="18" charset="0"/>
              </a:rPr>
              <a:t>RAM: 520kB</a:t>
            </a:r>
          </a:p>
          <a:p>
            <a:pPr marL="514350" indent="-514350">
              <a:lnSpc>
                <a:spcPct val="110000"/>
              </a:lnSpc>
              <a:buFont typeface="+mj-lt"/>
              <a:buAutoNum type="romanLcPeriod"/>
            </a:pPr>
            <a:r>
              <a:rPr lang="en-US" sz="1900" b="0" i="0" dirty="0">
                <a:latin typeface="Times New Roman" panose="02020603050405020304" pitchFamily="18" charset="0"/>
                <a:cs typeface="Times New Roman" panose="02020603050405020304" pitchFamily="18" charset="0"/>
              </a:rPr>
              <a:t>Power Supply: 2.2 – 3.6V</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ADC 12-bit: 18</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DAC 8-bit: 2</a:t>
            </a:r>
          </a:p>
          <a:p>
            <a:pPr marL="514350" indent="-514350">
              <a:lnSpc>
                <a:spcPct val="110000"/>
              </a:lnSpc>
              <a:buFont typeface="+mj-lt"/>
              <a:buAutoNum type="romanLcPeriod"/>
            </a:pPr>
            <a:r>
              <a:rPr lang="en-US" sz="1900" dirty="0" err="1">
                <a:latin typeface="Times New Roman" panose="02020603050405020304" pitchFamily="18" charset="0"/>
                <a:cs typeface="Times New Roman" panose="02020603050405020304" pitchFamily="18" charset="0"/>
              </a:rPr>
              <a:t>WiFi</a:t>
            </a:r>
            <a:r>
              <a:rPr lang="en-US" sz="1900" dirty="0">
                <a:latin typeface="Times New Roman" panose="02020603050405020304" pitchFamily="18" charset="0"/>
                <a:cs typeface="Times New Roman" panose="02020603050405020304" pitchFamily="18" charset="0"/>
              </a:rPr>
              <a:t> available</a:t>
            </a:r>
            <a:endParaRPr lang="en-US" sz="1900" b="0" i="0" cap="none" dirty="0">
              <a:latin typeface="Times New Roman" panose="02020603050405020304" pitchFamily="18" charset="0"/>
              <a:cs typeface="Times New Roman" panose="02020603050405020304" pitchFamily="18" charset="0"/>
            </a:endParaRPr>
          </a:p>
          <a:p>
            <a:pPr marL="0" indent="0">
              <a:lnSpc>
                <a:spcPct val="110000"/>
              </a:lnSpc>
              <a:buNone/>
            </a:pPr>
            <a:r>
              <a:rPr lang="en-US" sz="1900" cap="none" dirty="0">
                <a:latin typeface="Times New Roman" panose="02020603050405020304" pitchFamily="18" charset="0"/>
                <a:cs typeface="Times New Roman" panose="02020603050405020304" pitchFamily="18" charset="0"/>
              </a:rPr>
              <a:t>2</a:t>
            </a:r>
            <a:r>
              <a:rPr lang="en-US" sz="1900" i="0" cap="none" dirty="0">
                <a:latin typeface="Times New Roman" panose="02020603050405020304" pitchFamily="18" charset="0"/>
                <a:cs typeface="Times New Roman" panose="02020603050405020304" pitchFamily="18" charset="0"/>
              </a:rPr>
              <a:t>. </a:t>
            </a:r>
            <a:r>
              <a:rPr lang="en-US" sz="1900" b="1" u="sng" cap="none" dirty="0">
                <a:latin typeface="Times New Roman" panose="02020603050405020304" pitchFamily="18" charset="0"/>
                <a:cs typeface="Times New Roman" panose="02020603050405020304" pitchFamily="18" charset="0"/>
              </a:rPr>
              <a:t>pH Sensor Analog Meter Kit</a:t>
            </a:r>
            <a:r>
              <a:rPr lang="en-US" sz="1900" b="1" i="0" u="sng" cap="none" dirty="0">
                <a:latin typeface="Times New Roman" panose="02020603050405020304" pitchFamily="18" charset="0"/>
                <a:cs typeface="Times New Roman" panose="02020603050405020304" pitchFamily="18" charset="0"/>
              </a:rPr>
              <a:t>:</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 </a:t>
            </a:r>
            <a:r>
              <a:rPr lang="en-US" sz="1900" cap="none" dirty="0">
                <a:latin typeface="Times New Roman" panose="02020603050405020304" pitchFamily="18" charset="0"/>
                <a:cs typeface="Times New Roman" panose="02020603050405020304" pitchFamily="18" charset="0"/>
              </a:rPr>
              <a:t>Input Voltage: 5V</a:t>
            </a:r>
          </a:p>
          <a:p>
            <a:pPr marL="514350" indent="-514350">
              <a:lnSpc>
                <a:spcPct val="110000"/>
              </a:lnSpc>
              <a:buFont typeface="+mj-lt"/>
              <a:buAutoNum type="romanLcPeriod"/>
            </a:pPr>
            <a:r>
              <a:rPr lang="en-US" sz="1900" i="0" dirty="0">
                <a:latin typeface="Times New Roman" panose="02020603050405020304" pitchFamily="18" charset="0"/>
                <a:cs typeface="Times New Roman" panose="02020603050405020304" pitchFamily="18" charset="0"/>
              </a:rPr>
              <a:t>Accuracy: +</a:t>
            </a:r>
            <a:r>
              <a:rPr lang="en-US" sz="1900" dirty="0">
                <a:latin typeface="Times New Roman" panose="02020603050405020304" pitchFamily="18" charset="0"/>
                <a:cs typeface="Times New Roman" panose="02020603050405020304" pitchFamily="18" charset="0"/>
              </a:rPr>
              <a:t>-0.1pH</a:t>
            </a:r>
          </a:p>
          <a:p>
            <a:pPr marL="514350" indent="-514350">
              <a:lnSpc>
                <a:spcPct val="110000"/>
              </a:lnSpc>
              <a:buFont typeface="+mj-lt"/>
              <a:buAutoNum type="romanLcPeriod"/>
            </a:pPr>
            <a:r>
              <a:rPr lang="en-US" sz="1900" i="0" dirty="0">
                <a:latin typeface="Times New Roman" panose="02020603050405020304" pitchFamily="18" charset="0"/>
                <a:cs typeface="Times New Roman" panose="02020603050405020304" pitchFamily="18" charset="0"/>
              </a:rPr>
              <a:t>Response Time: &lt;=1min</a:t>
            </a:r>
          </a:p>
          <a:p>
            <a:pPr marL="514350" indent="-514350">
              <a:lnSpc>
                <a:spcPct val="110000"/>
              </a:lnSpc>
              <a:buFont typeface="+mj-lt"/>
              <a:buAutoNum type="romanLcPeriod"/>
            </a:pPr>
            <a:r>
              <a:rPr lang="en-US" sz="1900" dirty="0">
                <a:latin typeface="Times New Roman" panose="02020603050405020304" pitchFamily="18" charset="0"/>
                <a:cs typeface="Times New Roman" panose="02020603050405020304" pitchFamily="18" charset="0"/>
              </a:rPr>
              <a:t>Operating Range: 0-14 pH</a:t>
            </a:r>
            <a:endParaRPr lang="en-US" sz="1300" i="0" dirty="0"/>
          </a:p>
          <a:p>
            <a:pPr marL="0">
              <a:lnSpc>
                <a:spcPct val="110000"/>
              </a:lnSpc>
            </a:pPr>
            <a:endParaRPr lang="en-US" sz="1300" dirty="0"/>
          </a:p>
          <a:p>
            <a:pPr marL="571500">
              <a:lnSpc>
                <a:spcPct val="110000"/>
              </a:lnSpc>
            </a:pPr>
            <a:endParaRPr lang="en-US" sz="1300" dirty="0"/>
          </a:p>
        </p:txBody>
      </p:sp>
      <p:pic>
        <p:nvPicPr>
          <p:cNvPr id="12" name="Picture 11">
            <a:extLst>
              <a:ext uri="{FF2B5EF4-FFF2-40B4-BE49-F238E27FC236}">
                <a16:creationId xmlns:a16="http://schemas.microsoft.com/office/drawing/2014/main" id="{67CDF7F8-4925-BD58-12E4-27DCCBA2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936" y="3994835"/>
            <a:ext cx="2248102" cy="1868735"/>
          </a:xfrm>
          <a:prstGeom prst="rect">
            <a:avLst/>
          </a:prstGeom>
          <a:ln w="889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2E33D283-EFCD-90E4-98D8-34E187EC564B}"/>
              </a:ext>
            </a:extLst>
          </p:cNvPr>
          <p:cNvPicPr>
            <a:picLocks noChangeAspect="1"/>
          </p:cNvPicPr>
          <p:nvPr/>
        </p:nvPicPr>
        <p:blipFill>
          <a:blip r:embed="rId3"/>
          <a:stretch>
            <a:fillRect/>
          </a:stretch>
        </p:blipFill>
        <p:spPr>
          <a:xfrm>
            <a:off x="8436246" y="1336287"/>
            <a:ext cx="2491481" cy="2491481"/>
          </a:xfrm>
          <a:prstGeom prst="rect">
            <a:avLst/>
          </a:prstGeom>
          <a:ln>
            <a:solidFill>
              <a:schemeClr val="tx1"/>
            </a:solidFill>
          </a:ln>
        </p:spPr>
      </p:pic>
    </p:spTree>
    <p:extLst>
      <p:ext uri="{BB962C8B-B14F-4D97-AF65-F5344CB8AC3E}">
        <p14:creationId xmlns:p14="http://schemas.microsoft.com/office/powerpoint/2010/main" val="16662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M</a:t>
            </a:r>
            <a:r>
              <a:rPr lang="en-BD" dirty="0"/>
              <a:t>ethods</a:t>
            </a:r>
            <a:r>
              <a:rPr lang="en-US" dirty="0"/>
              <a:t> (PO(a))</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sp>
        <p:nvSpPr>
          <p:cNvPr id="11" name="Content Placeholder 2">
            <a:extLst>
              <a:ext uri="{FF2B5EF4-FFF2-40B4-BE49-F238E27FC236}">
                <a16:creationId xmlns:a16="http://schemas.microsoft.com/office/drawing/2014/main" id="{9A910515-B586-5E68-2EC1-BDCDABAAF596}"/>
              </a:ext>
            </a:extLst>
          </p:cNvPr>
          <p:cNvSpPr>
            <a:spLocks noGrp="1"/>
          </p:cNvSpPr>
          <p:nvPr>
            <p:ph idx="4294967295"/>
          </p:nvPr>
        </p:nvSpPr>
        <p:spPr>
          <a:xfrm>
            <a:off x="1066800" y="1355336"/>
            <a:ext cx="10883471" cy="4341618"/>
          </a:xfrm>
        </p:spPr>
        <p:txBody>
          <a:bodyPr vert="horz" lIns="91440" tIns="45720" rIns="91440" bIns="45720" rtlCol="0">
            <a:normAutofit fontScale="85000" lnSpcReduction="10000"/>
          </a:bodyPr>
          <a:lstStyle/>
          <a:p>
            <a:pPr marL="0" indent="0">
              <a:lnSpc>
                <a:spcPct val="110000"/>
              </a:lnSpc>
              <a:buNone/>
            </a:pPr>
            <a:r>
              <a:rPr lang="en-US" sz="1900" cap="none" dirty="0">
                <a:latin typeface="Times New Roman" panose="02020603050405020304" pitchFamily="18" charset="0"/>
                <a:cs typeface="Times New Roman" panose="02020603050405020304" pitchFamily="18" charset="0"/>
              </a:rPr>
              <a:t>1. </a:t>
            </a:r>
            <a:r>
              <a:rPr lang="en-US" sz="1900" b="1" u="sng" cap="none" dirty="0">
                <a:latin typeface="Times New Roman" panose="02020603050405020304" pitchFamily="18" charset="0"/>
                <a:cs typeface="Times New Roman" panose="02020603050405020304" pitchFamily="18" charset="0"/>
              </a:rPr>
              <a:t>Gravity Analog TDS Sensor:</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 Input Voltage: 3.3 – 5.5 Volts </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Output Voltage: 0 – 2.3 Volts</a:t>
            </a:r>
          </a:p>
          <a:p>
            <a:pPr marL="514350" indent="-514350">
              <a:lnSpc>
                <a:spcPct val="110000"/>
              </a:lnSpc>
              <a:buFont typeface="+mj-lt"/>
              <a:buAutoNum type="romanLcPeriod"/>
            </a:pPr>
            <a:r>
              <a:rPr lang="en-US" sz="1900" i="0" cap="none" dirty="0">
                <a:latin typeface="Times New Roman" panose="02020603050405020304" pitchFamily="18" charset="0"/>
                <a:cs typeface="Times New Roman" panose="02020603050405020304" pitchFamily="18" charset="0"/>
              </a:rPr>
              <a:t>Working Current: 3 – 6 mA</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TDS Measurement Range: 0 – 1,000 ppm</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TDS Measurement Accuracy: ± 10% at 25°C</a:t>
            </a:r>
          </a:p>
          <a:p>
            <a:pPr marL="0" indent="0">
              <a:lnSpc>
                <a:spcPct val="110000"/>
              </a:lnSpc>
              <a:buNone/>
            </a:pPr>
            <a:endParaRPr lang="en-US" sz="1900" b="0" i="0" cap="none" dirty="0">
              <a:latin typeface="Times New Roman" panose="02020603050405020304" pitchFamily="18" charset="0"/>
              <a:cs typeface="Times New Roman" panose="02020603050405020304" pitchFamily="18" charset="0"/>
            </a:endParaRPr>
          </a:p>
          <a:p>
            <a:pPr marL="0" indent="0">
              <a:lnSpc>
                <a:spcPct val="110000"/>
              </a:lnSpc>
              <a:buNone/>
            </a:pPr>
            <a:r>
              <a:rPr lang="en-US" sz="1900" cap="none" dirty="0">
                <a:latin typeface="Times New Roman" panose="02020603050405020304" pitchFamily="18" charset="0"/>
                <a:cs typeface="Times New Roman" panose="02020603050405020304" pitchFamily="18" charset="0"/>
              </a:rPr>
              <a:t>2</a:t>
            </a:r>
            <a:r>
              <a:rPr lang="en-US" sz="1900" i="0" cap="none" dirty="0">
                <a:latin typeface="Times New Roman" panose="02020603050405020304" pitchFamily="18" charset="0"/>
                <a:cs typeface="Times New Roman" panose="02020603050405020304" pitchFamily="18" charset="0"/>
              </a:rPr>
              <a:t>. </a:t>
            </a:r>
            <a:r>
              <a:rPr lang="en-US" sz="1900" b="1" u="sng" cap="none" dirty="0">
                <a:latin typeface="Times New Roman" panose="02020603050405020304" pitchFamily="18" charset="0"/>
                <a:cs typeface="Times New Roman" panose="02020603050405020304" pitchFamily="18" charset="0"/>
              </a:rPr>
              <a:t>DS18B20 Temperature Sensor</a:t>
            </a:r>
            <a:r>
              <a:rPr lang="en-US" sz="1900" b="1" i="0" u="sng" cap="none" dirty="0">
                <a:latin typeface="Times New Roman" panose="02020603050405020304" pitchFamily="18" charset="0"/>
                <a:cs typeface="Times New Roman" panose="02020603050405020304" pitchFamily="18" charset="0"/>
              </a:rPr>
              <a:t>:</a:t>
            </a:r>
          </a:p>
          <a:p>
            <a:pPr marL="514350" indent="-514350">
              <a:lnSpc>
                <a:spcPct val="110000"/>
              </a:lnSpc>
              <a:buFont typeface="+mj-lt"/>
              <a:buAutoNum type="romanLcPeriod"/>
            </a:pPr>
            <a:r>
              <a:rPr lang="en-US" sz="1900" b="0" i="0" cap="none" dirty="0">
                <a:latin typeface="Times New Roman" panose="02020603050405020304" pitchFamily="18" charset="0"/>
                <a:cs typeface="Times New Roman" panose="02020603050405020304" pitchFamily="18" charset="0"/>
              </a:rPr>
              <a:t> </a:t>
            </a:r>
            <a:r>
              <a:rPr lang="en-US" sz="1900" cap="none" dirty="0">
                <a:latin typeface="Times New Roman" panose="02020603050405020304" pitchFamily="18" charset="0"/>
                <a:cs typeface="Times New Roman" panose="02020603050405020304" pitchFamily="18" charset="0"/>
              </a:rPr>
              <a:t>Temperature Measurement Range: -55°C to 125°C (-67 to 257°F) </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Temperature Measurement Accuracy: ± 0.5 °C</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Required Libraries: Dallas Temperature Sensor Library and One-Wire Library</a:t>
            </a:r>
          </a:p>
          <a:p>
            <a:pPr marL="514350" indent="-514350">
              <a:lnSpc>
                <a:spcPct val="110000"/>
              </a:lnSpc>
              <a:buFont typeface="+mj-lt"/>
              <a:buAutoNum type="romanLcPeriod"/>
            </a:pPr>
            <a:r>
              <a:rPr lang="en-US" sz="1900" cap="none" dirty="0">
                <a:latin typeface="Times New Roman" panose="02020603050405020304" pitchFamily="18" charset="0"/>
                <a:cs typeface="Times New Roman" panose="02020603050405020304" pitchFamily="18" charset="0"/>
              </a:rPr>
              <a:t>4.7 k</a:t>
            </a:r>
            <a:r>
              <a:rPr lang="el-GR" sz="1900" cap="none" dirty="0">
                <a:latin typeface="Times New Roman" panose="02020603050405020304" pitchFamily="18" charset="0"/>
                <a:cs typeface="Times New Roman" panose="02020603050405020304" pitchFamily="18" charset="0"/>
              </a:rPr>
              <a:t>Ω</a:t>
            </a:r>
            <a:r>
              <a:rPr lang="en-US" sz="1900" cap="none" dirty="0">
                <a:latin typeface="Times New Roman" panose="02020603050405020304" pitchFamily="18" charset="0"/>
                <a:cs typeface="Times New Roman" panose="02020603050405020304" pitchFamily="18" charset="0"/>
              </a:rPr>
              <a:t> resistor needed to be used as a pullup resistor between Data and </a:t>
            </a:r>
            <a:r>
              <a:rPr lang="en-US" dirty="0">
                <a:latin typeface="Times New Roman" panose="02020603050405020304" pitchFamily="18" charset="0"/>
                <a:cs typeface="Times New Roman" panose="02020603050405020304" pitchFamily="18" charset="0"/>
              </a:rPr>
              <a:t>V</a:t>
            </a:r>
            <a:r>
              <a:rPr lang="en-US" baseline="-25000" dirty="0">
                <a:latin typeface="Times New Roman" panose="02020603050405020304" pitchFamily="18" charset="0"/>
                <a:cs typeface="Times New Roman" panose="02020603050405020304" pitchFamily="18" charset="0"/>
              </a:rPr>
              <a:t>CC</a:t>
            </a:r>
            <a:r>
              <a:rPr lang="en-US" sz="1900" cap="none" dirty="0">
                <a:latin typeface="Times New Roman" panose="02020603050405020304" pitchFamily="18" charset="0"/>
                <a:cs typeface="Times New Roman" panose="02020603050405020304" pitchFamily="18" charset="0"/>
              </a:rPr>
              <a:t> line</a:t>
            </a:r>
            <a:endParaRPr lang="en-US" sz="1300" i="0" dirty="0"/>
          </a:p>
          <a:p>
            <a:pPr marL="0">
              <a:lnSpc>
                <a:spcPct val="110000"/>
              </a:lnSpc>
            </a:pPr>
            <a:endParaRPr lang="en-US" sz="1300" dirty="0"/>
          </a:p>
          <a:p>
            <a:pPr marL="571500">
              <a:lnSpc>
                <a:spcPct val="110000"/>
              </a:lnSpc>
            </a:pPr>
            <a:endParaRPr lang="en-US" sz="1300" dirty="0"/>
          </a:p>
        </p:txBody>
      </p:sp>
      <p:pic>
        <p:nvPicPr>
          <p:cNvPr id="12" name="Picture 11">
            <a:extLst>
              <a:ext uri="{FF2B5EF4-FFF2-40B4-BE49-F238E27FC236}">
                <a16:creationId xmlns:a16="http://schemas.microsoft.com/office/drawing/2014/main" id="{98272C0C-9F51-4744-A561-E0EA9817C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936" y="3994835"/>
            <a:ext cx="2248102" cy="1868735"/>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Gravity: Analog TDS Sensor/Meter for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936" y="1461426"/>
            <a:ext cx="2248102" cy="207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6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3.2 Design M</a:t>
            </a:r>
            <a:r>
              <a:rPr lang="en-BD" dirty="0"/>
              <a:t>ethods</a:t>
            </a:r>
            <a:r>
              <a:rPr lang="en-US" dirty="0"/>
              <a:t> (PO(a))</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pic>
        <p:nvPicPr>
          <p:cNvPr id="4" name="Picture 3"/>
          <p:cNvPicPr>
            <a:picLocks noChangeAspect="1"/>
          </p:cNvPicPr>
          <p:nvPr/>
        </p:nvPicPr>
        <p:blipFill rotWithShape="1">
          <a:blip r:embed="rId2"/>
          <a:srcRect l="4061" t="2876" r="6659" b="6339"/>
          <a:stretch/>
        </p:blipFill>
        <p:spPr>
          <a:xfrm>
            <a:off x="2128981" y="1653309"/>
            <a:ext cx="7934037" cy="4608946"/>
          </a:xfrm>
          <a:prstGeom prst="rect">
            <a:avLst/>
          </a:prstGeom>
        </p:spPr>
      </p:pic>
      <p:sp>
        <p:nvSpPr>
          <p:cNvPr id="5" name="TextBox 4"/>
          <p:cNvSpPr txBox="1"/>
          <p:nvPr/>
        </p:nvSpPr>
        <p:spPr>
          <a:xfrm>
            <a:off x="1066800" y="1333563"/>
            <a:ext cx="129394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Flowchart:</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721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3.3 Design: Circuit Diagram</a:t>
            </a:r>
            <a:endParaRPr lang="en-BD" dirty="0"/>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15</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99657847-EFF5-9936-34C1-7317156A9653}"/>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pic>
        <p:nvPicPr>
          <p:cNvPr id="11" name="Picture 10">
            <a:extLst>
              <a:ext uri="{FF2B5EF4-FFF2-40B4-BE49-F238E27FC236}">
                <a16:creationId xmlns:a16="http://schemas.microsoft.com/office/drawing/2014/main" id="{98521AC9-FFB5-D66F-6B4A-C2D4C36B5479}"/>
              </a:ext>
            </a:extLst>
          </p:cNvPr>
          <p:cNvPicPr>
            <a:picLocks noChangeAspect="1"/>
          </p:cNvPicPr>
          <p:nvPr/>
        </p:nvPicPr>
        <p:blipFill>
          <a:blip r:embed="rId2"/>
          <a:stretch>
            <a:fillRect/>
          </a:stretch>
        </p:blipFill>
        <p:spPr>
          <a:xfrm>
            <a:off x="2609877" y="1343956"/>
            <a:ext cx="6849593" cy="4831615"/>
          </a:xfrm>
          <a:prstGeom prst="rect">
            <a:avLst/>
          </a:prstGeom>
        </p:spPr>
      </p:pic>
    </p:spTree>
    <p:extLst>
      <p:ext uri="{BB962C8B-B14F-4D97-AF65-F5344CB8AC3E}">
        <p14:creationId xmlns:p14="http://schemas.microsoft.com/office/powerpoint/2010/main" val="34807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3.5 CAD/Hardware Design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701C90DE-C491-4882-65FE-A74CF1FAD9F2}"/>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pic>
        <p:nvPicPr>
          <p:cNvPr id="12" name="Picture 11">
            <a:extLst>
              <a:ext uri="{FF2B5EF4-FFF2-40B4-BE49-F238E27FC236}">
                <a16:creationId xmlns:a16="http://schemas.microsoft.com/office/drawing/2014/main" id="{EDCFEAC4-AE7E-9008-CDDE-2F4BC50ADA72}"/>
              </a:ext>
            </a:extLst>
          </p:cNvPr>
          <p:cNvPicPr>
            <a:picLocks noChangeAspect="1"/>
          </p:cNvPicPr>
          <p:nvPr/>
        </p:nvPicPr>
        <p:blipFill>
          <a:blip r:embed="rId2"/>
          <a:stretch>
            <a:fillRect/>
          </a:stretch>
        </p:blipFill>
        <p:spPr>
          <a:xfrm rot="16200000">
            <a:off x="4203432" y="511270"/>
            <a:ext cx="4261472" cy="6978051"/>
          </a:xfrm>
          <a:prstGeom prst="rect">
            <a:avLst/>
          </a:prstGeom>
        </p:spPr>
      </p:pic>
    </p:spTree>
    <p:extLst>
      <p:ext uri="{BB962C8B-B14F-4D97-AF65-F5344CB8AC3E}">
        <p14:creationId xmlns:p14="http://schemas.microsoft.com/office/powerpoint/2010/main" val="2803987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4 Implementation: Demonstration</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8" name="TextBox 7">
            <a:extLst>
              <a:ext uri="{FF2B5EF4-FFF2-40B4-BE49-F238E27FC236}">
                <a16:creationId xmlns:a16="http://schemas.microsoft.com/office/drawing/2014/main" id="{43A6C0C1-621F-E056-4A53-0C0EC105CA5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1906016</a:t>
            </a:r>
            <a:endParaRPr lang="en-GB" i="1" dirty="0">
              <a:solidFill>
                <a:srgbClr val="FFFF00"/>
              </a:solidFill>
              <a:latin typeface="Arial Narrow" panose="020B0606020202030204" pitchFamily="34" charset="0"/>
            </a:endParaRPr>
          </a:p>
        </p:txBody>
      </p:sp>
      <p:pic>
        <p:nvPicPr>
          <p:cNvPr id="4" name="WhatsApp Video 2024-02-25 at 12.40.10_001d3068">
            <a:hlinkClick r:id="" action="ppaction://media"/>
            <a:extLst>
              <a:ext uri="{FF2B5EF4-FFF2-40B4-BE49-F238E27FC236}">
                <a16:creationId xmlns:a16="http://schemas.microsoft.com/office/drawing/2014/main" id="{5337B833-0B9A-E7C7-1162-4EDE8E5467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408602" y="447145"/>
            <a:ext cx="3657600" cy="6461125"/>
          </a:xfrm>
          <a:prstGeom prst="rect">
            <a:avLst/>
          </a:prstGeom>
        </p:spPr>
      </p:pic>
    </p:spTree>
    <p:extLst>
      <p:ext uri="{BB962C8B-B14F-4D97-AF65-F5344CB8AC3E}">
        <p14:creationId xmlns:p14="http://schemas.microsoft.com/office/powerpoint/2010/main" val="190701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8CE9F-08F8-9A7B-6121-03ABFCB24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22635-CDE6-7E3D-7DE6-E6DE0A1579CD}"/>
              </a:ext>
            </a:extLst>
          </p:cNvPr>
          <p:cNvSpPr>
            <a:spLocks noGrp="1"/>
          </p:cNvSpPr>
          <p:nvPr>
            <p:ph type="title"/>
          </p:nvPr>
        </p:nvSpPr>
        <p:spPr/>
        <p:txBody>
          <a:bodyPr>
            <a:normAutofit fontScale="90000"/>
          </a:bodyPr>
          <a:lstStyle/>
          <a:p>
            <a:r>
              <a:rPr lang="en-US" dirty="0"/>
              <a:t>4.1 Implementation: Photo </a:t>
            </a:r>
            <a:r>
              <a:rPr lang="en-US" dirty="0" err="1"/>
              <a:t>Gallary</a:t>
            </a:r>
            <a:r>
              <a:rPr lang="en-US" dirty="0"/>
              <a:t>(Hardware)</a:t>
            </a:r>
            <a:endParaRPr lang="en-BD" dirty="0"/>
          </a:p>
        </p:txBody>
      </p:sp>
      <p:sp>
        <p:nvSpPr>
          <p:cNvPr id="6" name="Slide Number Placeholder 5">
            <a:extLst>
              <a:ext uri="{FF2B5EF4-FFF2-40B4-BE49-F238E27FC236}">
                <a16:creationId xmlns:a16="http://schemas.microsoft.com/office/drawing/2014/main" id="{691406ED-7C22-31B4-BB9B-C0C9D2FD724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18</a:t>
            </a:fld>
            <a:endParaRPr lang="en-BD"/>
          </a:p>
        </p:txBody>
      </p:sp>
      <p:sp>
        <p:nvSpPr>
          <p:cNvPr id="9" name="Date Placeholder 5">
            <a:extLst>
              <a:ext uri="{FF2B5EF4-FFF2-40B4-BE49-F238E27FC236}">
                <a16:creationId xmlns:a16="http://schemas.microsoft.com/office/drawing/2014/main" id="{D800FB7E-8919-9357-3161-92D6CA293A42}"/>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10" name="Footer Placeholder 6">
            <a:extLst>
              <a:ext uri="{FF2B5EF4-FFF2-40B4-BE49-F238E27FC236}">
                <a16:creationId xmlns:a16="http://schemas.microsoft.com/office/drawing/2014/main" id="{C7B06DFD-81E2-40A3-6545-4CF1D1048C0B}"/>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8" name="TextBox 7">
            <a:extLst>
              <a:ext uri="{FF2B5EF4-FFF2-40B4-BE49-F238E27FC236}">
                <a16:creationId xmlns:a16="http://schemas.microsoft.com/office/drawing/2014/main" id="{F2575A1A-8145-8DEE-46A6-AF6C219220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1906016</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0EC6BC61-720C-FD1D-3D96-294C2E700F5D}"/>
              </a:ext>
            </a:extLst>
          </p:cNvPr>
          <p:cNvPicPr>
            <a:picLocks noChangeAspect="1"/>
          </p:cNvPicPr>
          <p:nvPr/>
        </p:nvPicPr>
        <p:blipFill>
          <a:blip r:embed="rId2"/>
          <a:stretch>
            <a:fillRect/>
          </a:stretch>
        </p:blipFill>
        <p:spPr>
          <a:xfrm rot="16200000">
            <a:off x="4152975" y="416177"/>
            <a:ext cx="4188157" cy="6858000"/>
          </a:xfrm>
          <a:prstGeom prst="rect">
            <a:avLst/>
          </a:prstGeom>
        </p:spPr>
      </p:pic>
    </p:spTree>
    <p:extLst>
      <p:ext uri="{BB962C8B-B14F-4D97-AF65-F5344CB8AC3E}">
        <p14:creationId xmlns:p14="http://schemas.microsoft.com/office/powerpoint/2010/main" val="4207423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fontScale="90000"/>
          </a:bodyPr>
          <a:lstStyle/>
          <a:p>
            <a:r>
              <a:rPr lang="en-US" dirty="0"/>
              <a:t>4.1 Implementation: Photo </a:t>
            </a:r>
            <a:r>
              <a:rPr lang="en-US" dirty="0" err="1"/>
              <a:t>Gallary</a:t>
            </a:r>
            <a:r>
              <a:rPr lang="en-US" dirty="0"/>
              <a:t>(Software)</a:t>
            </a:r>
            <a:endParaRPr lang="en-BD" dirty="0"/>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19</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8" name="TextBox 7">
            <a:extLst>
              <a:ext uri="{FF2B5EF4-FFF2-40B4-BE49-F238E27FC236}">
                <a16:creationId xmlns:a16="http://schemas.microsoft.com/office/drawing/2014/main" id="{A1F92FCA-9F88-DE24-2D11-E2FF4AD30320}"/>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1906016</a:t>
            </a:r>
            <a:endParaRPr lang="en-GB" i="1" dirty="0">
              <a:solidFill>
                <a:srgbClr val="FFFF00"/>
              </a:solidFill>
              <a:latin typeface="Arial Narrow" panose="020B0606020202030204" pitchFamily="34" charset="0"/>
            </a:endParaRPr>
          </a:p>
        </p:txBody>
      </p:sp>
      <p:pic>
        <p:nvPicPr>
          <p:cNvPr id="14" name="Picture 13">
            <a:extLst>
              <a:ext uri="{FF2B5EF4-FFF2-40B4-BE49-F238E27FC236}">
                <a16:creationId xmlns:a16="http://schemas.microsoft.com/office/drawing/2014/main" id="{F56D74B4-AC10-51ED-861A-678066780ED1}"/>
              </a:ext>
            </a:extLst>
          </p:cNvPr>
          <p:cNvPicPr>
            <a:picLocks noChangeAspect="1"/>
          </p:cNvPicPr>
          <p:nvPr/>
        </p:nvPicPr>
        <p:blipFill>
          <a:blip r:embed="rId2"/>
          <a:stretch>
            <a:fillRect/>
          </a:stretch>
        </p:blipFill>
        <p:spPr>
          <a:xfrm>
            <a:off x="8601427" y="1400662"/>
            <a:ext cx="2374853" cy="4889032"/>
          </a:xfrm>
          <a:prstGeom prst="rect">
            <a:avLst/>
          </a:prstGeom>
        </p:spPr>
      </p:pic>
      <p:pic>
        <p:nvPicPr>
          <p:cNvPr id="16" name="Picture 15">
            <a:extLst>
              <a:ext uri="{FF2B5EF4-FFF2-40B4-BE49-F238E27FC236}">
                <a16:creationId xmlns:a16="http://schemas.microsoft.com/office/drawing/2014/main" id="{FF49A0B6-1F8C-42D0-169E-F35183FED798}"/>
              </a:ext>
            </a:extLst>
          </p:cNvPr>
          <p:cNvPicPr>
            <a:picLocks noChangeAspect="1"/>
          </p:cNvPicPr>
          <p:nvPr/>
        </p:nvPicPr>
        <p:blipFill>
          <a:blip r:embed="rId3"/>
          <a:stretch>
            <a:fillRect/>
          </a:stretch>
        </p:blipFill>
        <p:spPr>
          <a:xfrm>
            <a:off x="4839137" y="1400662"/>
            <a:ext cx="2374490" cy="4889032"/>
          </a:xfrm>
          <a:prstGeom prst="rect">
            <a:avLst/>
          </a:prstGeom>
        </p:spPr>
      </p:pic>
      <p:pic>
        <p:nvPicPr>
          <p:cNvPr id="18" name="Picture 17">
            <a:extLst>
              <a:ext uri="{FF2B5EF4-FFF2-40B4-BE49-F238E27FC236}">
                <a16:creationId xmlns:a16="http://schemas.microsoft.com/office/drawing/2014/main" id="{D9061306-3310-149E-6589-606C17CE9E6D}"/>
              </a:ext>
            </a:extLst>
          </p:cNvPr>
          <p:cNvPicPr>
            <a:picLocks noChangeAspect="1"/>
          </p:cNvPicPr>
          <p:nvPr/>
        </p:nvPicPr>
        <p:blipFill>
          <a:blip r:embed="rId4"/>
          <a:stretch>
            <a:fillRect/>
          </a:stretch>
        </p:blipFill>
        <p:spPr>
          <a:xfrm>
            <a:off x="1215721" y="1400662"/>
            <a:ext cx="2390476" cy="4889032"/>
          </a:xfrm>
          <a:prstGeom prst="rect">
            <a:avLst/>
          </a:prstGeom>
        </p:spPr>
      </p:pic>
    </p:spTree>
    <p:extLst>
      <p:ext uri="{BB962C8B-B14F-4D97-AF65-F5344CB8AC3E}">
        <p14:creationId xmlns:p14="http://schemas.microsoft.com/office/powerpoint/2010/main" val="341526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p:txBody>
          <a:bodyPr/>
          <a:lstStyle/>
          <a:p>
            <a:r>
              <a:rPr lang="en-BD"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p:txBody>
          <a:bodyPr/>
          <a:lstStyle/>
          <a:p>
            <a:pPr marL="457200" indent="-457200">
              <a:buFont typeface="+mj-lt"/>
              <a:buAutoNum type="arabicPeriod"/>
            </a:pPr>
            <a:r>
              <a:rPr lang="en-US" dirty="0"/>
              <a:t>Abstract</a:t>
            </a:r>
            <a:endParaRPr lang="en-BD" dirty="0"/>
          </a:p>
          <a:p>
            <a:pPr marL="457200" indent="-457200">
              <a:buFont typeface="+mj-lt"/>
              <a:buAutoNum type="arabicPeriod"/>
            </a:pPr>
            <a:r>
              <a:rPr lang="en-US" dirty="0"/>
              <a:t>Introduction</a:t>
            </a:r>
            <a:endParaRPr lang="en-BD" dirty="0"/>
          </a:p>
          <a:p>
            <a:pPr marL="457200" indent="-457200">
              <a:buFont typeface="+mj-lt"/>
              <a:buAutoNum type="arabicPeriod"/>
            </a:pPr>
            <a:r>
              <a:rPr lang="en-US" dirty="0"/>
              <a:t>Components</a:t>
            </a:r>
            <a:endParaRPr lang="en-BD" dirty="0"/>
          </a:p>
          <a:p>
            <a:pPr marL="457200" indent="-457200">
              <a:buFont typeface="+mj-lt"/>
              <a:buAutoNum type="arabicPeriod"/>
            </a:pPr>
            <a:r>
              <a:rPr lang="en-US" dirty="0"/>
              <a:t>Methodology</a:t>
            </a:r>
            <a:endParaRPr lang="en-BD" dirty="0"/>
          </a:p>
          <a:p>
            <a:pPr marL="457200" indent="-457200">
              <a:buFont typeface="+mj-lt"/>
              <a:buAutoNum type="arabicPeriod"/>
            </a:pPr>
            <a:r>
              <a:rPr lang="en-US" dirty="0"/>
              <a:t>Progress</a:t>
            </a:r>
            <a:endParaRPr lang="en-BD" dirty="0"/>
          </a:p>
          <a:p>
            <a:pPr marL="457200" indent="-457200">
              <a:buFont typeface="+mj-lt"/>
              <a:buAutoNum type="arabicPeriod"/>
            </a:pPr>
            <a:r>
              <a:rPr lang="en-US" dirty="0"/>
              <a:t>Complexity</a:t>
            </a:r>
          </a:p>
          <a:p>
            <a:pPr marL="457200" indent="-457200">
              <a:buFont typeface="+mj-lt"/>
              <a:buAutoNum type="arabicPeriod"/>
            </a:pPr>
            <a:r>
              <a:rPr lang="en-US" dirty="0"/>
              <a:t>Future Work</a:t>
            </a:r>
            <a:endParaRPr lang="en-BD" dirty="0"/>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4996815" y="6470825"/>
            <a:ext cx="6153150" cy="375412"/>
          </a:xfrm>
        </p:spPr>
        <p:txBody>
          <a:bodyPr/>
          <a:lstStyle/>
          <a:p>
            <a:r>
              <a:rPr lang="en-US" dirty="0" err="1"/>
              <a:t>IoT</a:t>
            </a:r>
            <a:r>
              <a:rPr lang="en-US" dirty="0"/>
              <a:t> Based Water Quality Monitoring</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Design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a:bodyPr>
          <a:lstStyle/>
          <a:p>
            <a:r>
              <a:rPr lang="en-US" sz="3200" dirty="0"/>
              <a:t>5.1 Novelty</a:t>
            </a:r>
          </a:p>
          <a:p>
            <a:r>
              <a:rPr lang="en-US" sz="3200" dirty="0"/>
              <a:t>5.2 Design Considerations (PO(c))</a:t>
            </a:r>
          </a:p>
          <a:p>
            <a:r>
              <a:rPr lang="en-US" sz="3200" dirty="0"/>
              <a:t>5.4 Limitations of Tools (PO(e))</a:t>
            </a:r>
          </a:p>
        </p:txBody>
      </p:sp>
      <p:sp>
        <p:nvSpPr>
          <p:cNvPr id="6" name="Slide Number Placeholder 5">
            <a:extLst>
              <a:ext uri="{FF2B5EF4-FFF2-40B4-BE49-F238E27FC236}">
                <a16:creationId xmlns:a16="http://schemas.microsoft.com/office/drawing/2014/main" id="{E585F763-F781-F043-808B-881C1C3AFE5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10" name="Footer Placeholder 6">
            <a:extLst>
              <a:ext uri="{FF2B5EF4-FFF2-40B4-BE49-F238E27FC236}">
                <a16:creationId xmlns:a16="http://schemas.microsoft.com/office/drawing/2014/main" id="{1B64B1C5-C192-DE4C-902D-771BC68213A6}"/>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11" name="TextBox 10">
            <a:extLst>
              <a:ext uri="{FF2B5EF4-FFF2-40B4-BE49-F238E27FC236}">
                <a16:creationId xmlns:a16="http://schemas.microsoft.com/office/drawing/2014/main" id="{D4290773-DEB7-F8A5-0DDE-98A3B08ED6E1}"/>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1906016</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885760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We combined various sensors like TDS sensor, pH sensor, temperature sensor. </a:t>
            </a:r>
          </a:p>
          <a:p>
            <a:pPr algn="just">
              <a:lnSpc>
                <a:spcPct val="150000"/>
              </a:lnSpc>
            </a:pPr>
            <a:r>
              <a:rPr lang="en-US" dirty="0">
                <a:latin typeface="Times New Roman" panose="02020603050405020304" pitchFamily="18" charset="0"/>
                <a:cs typeface="Times New Roman" panose="02020603050405020304" pitchFamily="18" charset="0"/>
              </a:rPr>
              <a:t>We also designed an app for this project so that it can be a user friendly project. </a:t>
            </a:r>
          </a:p>
          <a:p>
            <a:pPr algn="just">
              <a:lnSpc>
                <a:spcPct val="150000"/>
              </a:lnSpc>
            </a:pPr>
            <a:r>
              <a:rPr lang="en-US" dirty="0">
                <a:latin typeface="Times New Roman" panose="02020603050405020304" pitchFamily="18" charset="0"/>
                <a:cs typeface="Times New Roman" panose="02020603050405020304" pitchFamily="18" charset="0"/>
              </a:rPr>
              <a:t>Real time monitoring</a:t>
            </a:r>
          </a:p>
          <a:p>
            <a:pPr algn="just">
              <a:lnSpc>
                <a:spcPct val="150000"/>
              </a:lnSpc>
            </a:pPr>
            <a:r>
              <a:rPr lang="en-US" dirty="0">
                <a:latin typeface="Times New Roman" panose="02020603050405020304" pitchFamily="18" charset="0"/>
                <a:cs typeface="Times New Roman" panose="02020603050405020304" pitchFamily="18" charset="0"/>
              </a:rPr>
              <a:t>Monitoring data stored in server</a:t>
            </a:r>
            <a:endParaRPr lang="en-GB"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1906016</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22975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5.2 Design Considerations (PO(c))</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normAutofit/>
          </a:bodyPr>
          <a:lstStyle/>
          <a:p>
            <a:pPr algn="just"/>
            <a:r>
              <a:rPr lang="en-GB" sz="2000" dirty="0">
                <a:latin typeface="Times New Roman" panose="02020603050405020304" pitchFamily="18" charset="0"/>
                <a:cs typeface="Times New Roman" panose="02020603050405020304" pitchFamily="18" charset="0"/>
              </a:rPr>
              <a:t>5.2.1	Considerations to public health and safety</a:t>
            </a:r>
          </a:p>
          <a:p>
            <a:pPr marL="0" indent="0" algn="just">
              <a:buNone/>
            </a:pPr>
            <a:r>
              <a:rPr lang="en-US" sz="2000" dirty="0">
                <a:latin typeface="Times New Roman" panose="02020603050405020304" pitchFamily="18" charset="0"/>
                <a:cs typeface="Times New Roman" panose="02020603050405020304" pitchFamily="18" charset="0"/>
              </a:rPr>
              <a:t>	This project is completely designed for public health safety. It will help people to access 	safe water to drink. </a:t>
            </a:r>
            <a:endParaRPr lang="en-GB" sz="2000" dirty="0">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5.2.2	Considerations to environment </a:t>
            </a:r>
          </a:p>
          <a:p>
            <a:pPr marL="0" indent="0" algn="just">
              <a:buNone/>
            </a:pPr>
            <a:r>
              <a:rPr lang="en-US" sz="2000" dirty="0">
                <a:latin typeface="Times New Roman" panose="02020603050405020304" pitchFamily="18" charset="0"/>
                <a:cs typeface="Times New Roman" panose="02020603050405020304" pitchFamily="18" charset="0"/>
              </a:rPr>
              <a:t>	The elements that is used for this project is not harmful for environment. So, there is no 	chance of environment pollution by this project. </a:t>
            </a:r>
            <a:endParaRPr lang="en-GB" sz="1200" dirty="0">
              <a:latin typeface="Times New Roman" panose="02020603050405020304" pitchFamily="18" charset="0"/>
              <a:cs typeface="Times New Roman" panose="02020603050405020304" pitchFamily="18" charset="0"/>
            </a:endParaRPr>
          </a:p>
          <a:p>
            <a:pPr algn="just"/>
            <a:r>
              <a:rPr lang="en-GB" sz="2000" dirty="0">
                <a:latin typeface="Times New Roman" panose="02020603050405020304" pitchFamily="18" charset="0"/>
                <a:cs typeface="Times New Roman" panose="02020603050405020304" pitchFamily="18" charset="0"/>
              </a:rPr>
              <a:t>5.2.3	Considerations to cultural and societal needs</a:t>
            </a:r>
          </a:p>
          <a:p>
            <a:pPr marL="0" indent="0" algn="just">
              <a:buNone/>
            </a:pPr>
            <a:r>
              <a:rPr lang="en-US" sz="2000" dirty="0">
                <a:latin typeface="Times New Roman" panose="02020603050405020304" pitchFamily="18" charset="0"/>
                <a:cs typeface="Times New Roman" panose="02020603050405020304" pitchFamily="18" charset="0"/>
              </a:rPr>
              <a:t>	This project is related to one of the basic need of human being. It gives valuable 	information about the water we drink. So, it also does a great help to the society.</a:t>
            </a:r>
            <a:endParaRPr lang="en-GB" sz="2000" dirty="0">
              <a:latin typeface="Times New Roman" panose="02020603050405020304" pitchFamily="18" charset="0"/>
              <a:cs typeface="Times New Roman" panose="02020603050405020304" pitchFamily="18" charset="0"/>
            </a:endParaRPr>
          </a:p>
          <a:p>
            <a:pPr algn="just"/>
            <a:endParaRPr lang="en-GB"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87385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Limitations of Tools (PO(e))</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Sensitivity of the sensor can affect the result of the value</a:t>
            </a:r>
          </a:p>
          <a:p>
            <a:pPr algn="just"/>
            <a:r>
              <a:rPr lang="en-US" dirty="0">
                <a:latin typeface="Times New Roman" panose="02020603050405020304" pitchFamily="18" charset="0"/>
                <a:cs typeface="Times New Roman" panose="02020603050405020304" pitchFamily="18" charset="0"/>
              </a:rPr>
              <a:t>TDS sensor does not give the TDS of the sample water. It gives the value of electric conductivity. We do not get the exact value of how much dangerous element like arsenic, iron, copper etc. mixed with the water.</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1919097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5.5 </a:t>
            </a:r>
            <a:r>
              <a:rPr lang="en-GB" sz="4400" dirty="0"/>
              <a:t>Impact Assessment (PO(f))</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a:xfrm>
            <a:off x="1066799" y="1493520"/>
            <a:ext cx="10605135" cy="4851862"/>
          </a:xfrm>
        </p:spPr>
        <p:txBody>
          <a:bodyPr>
            <a:normAutofit/>
          </a:bodyPr>
          <a:lstStyle/>
          <a:p>
            <a:r>
              <a:rPr lang="en-GB" dirty="0"/>
              <a:t>5.5.1	Assessment of Societal and Cultural Issues</a:t>
            </a:r>
          </a:p>
          <a:p>
            <a:pPr marL="0" indent="0" algn="just">
              <a:buNone/>
            </a:pPr>
            <a:r>
              <a:rPr lang="en-US" sz="2000" dirty="0">
                <a:latin typeface="Times New Roman" panose="02020603050405020304" pitchFamily="18" charset="0"/>
                <a:cs typeface="Times New Roman" panose="02020603050405020304" pitchFamily="18" charset="0"/>
              </a:rPr>
              <a:t>	The </a:t>
            </a:r>
            <a:r>
              <a:rPr lang="en-US" sz="2000" dirty="0" err="1">
                <a:latin typeface="Times New Roman" panose="02020603050405020304" pitchFamily="18" charset="0"/>
                <a:cs typeface="Times New Roman" panose="02020603050405020304" pitchFamily="18" charset="0"/>
              </a:rPr>
              <a:t>IoT</a:t>
            </a:r>
            <a:r>
              <a:rPr lang="en-US" sz="2000" dirty="0">
                <a:latin typeface="Times New Roman" panose="02020603050405020304" pitchFamily="18" charset="0"/>
                <a:cs typeface="Times New Roman" panose="02020603050405020304" pitchFamily="18" charset="0"/>
              </a:rPr>
              <a:t>-based water quality monitoring system enhances societal health by providing 	real-time data on water safety, reducing risks of waterborne diseases, and ensuring 	access to clean water, particularly in underserved communities. Culturally, it fosters 	environmental awareness and stewardship, encouraging communities to value and 	protect their natural resources.</a:t>
            </a:r>
            <a:endParaRPr lang="en-GB" sz="2000" dirty="0">
              <a:latin typeface="Times New Roman" panose="02020603050405020304" pitchFamily="18" charset="0"/>
              <a:cs typeface="Times New Roman" panose="02020603050405020304" pitchFamily="18" charset="0"/>
            </a:endParaRPr>
          </a:p>
          <a:p>
            <a:r>
              <a:rPr lang="en-GB" dirty="0"/>
              <a:t>5.5.2	Assessment of Health and Safety Issues</a:t>
            </a:r>
          </a:p>
          <a:p>
            <a:pPr marL="0" indent="0" algn="just">
              <a:buNone/>
            </a:pPr>
            <a:r>
              <a:rPr lang="en-US" dirty="0"/>
              <a:t>	</a:t>
            </a:r>
            <a:r>
              <a:rPr lang="en-US" sz="2000" dirty="0">
                <a:latin typeface="Times New Roman" panose="02020603050405020304" pitchFamily="18" charset="0"/>
                <a:cs typeface="Times New Roman" panose="02020603050405020304" pitchFamily="18" charset="0"/>
              </a:rPr>
              <a:t>The project enhances health outcomes by continuously monitoring water quality 	parameters, 	thereby decreasing exposure to harmful pollutants and mitigating health risks associated with 	the consumption of contaminated water. Safety measures are strengthened through early 	detection of contaminants, facilitating quick responses to prevent health emergencies and 	ensuring the welfare of communities reliant on clean water sources.</a:t>
            </a:r>
            <a:endParaRPr lang="en-GB" sz="2000" dirty="0">
              <a:latin typeface="Times New Roman" panose="02020603050405020304" pitchFamily="18" charset="0"/>
              <a:cs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41255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5.5 </a:t>
            </a:r>
            <a:r>
              <a:rPr lang="en-GB" sz="4400" dirty="0"/>
              <a:t>Impact Assessment (PO(f)) Contd.</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normAutofit/>
          </a:bodyPr>
          <a:lstStyle/>
          <a:p>
            <a:r>
              <a:rPr lang="en-GB" dirty="0"/>
              <a:t>5.5.3	Assessment of Legal Issues </a:t>
            </a:r>
          </a:p>
          <a:p>
            <a:pPr marL="0" indent="0" algn="just">
              <a:buNone/>
            </a:pPr>
            <a:r>
              <a:rPr lang="en-US" dirty="0"/>
              <a:t>	</a:t>
            </a:r>
            <a:r>
              <a:rPr lang="en-US" sz="2000" dirty="0">
                <a:latin typeface="Times New Roman" panose="02020603050405020304" pitchFamily="18" charset="0"/>
                <a:cs typeface="Times New Roman" panose="02020603050405020304" pitchFamily="18" charset="0"/>
              </a:rPr>
              <a:t>This project strengthens legal frameworks by providing real-time data on water quality, 	enabling authorities to enforce existing regulations more effectively and enact new laws 	based on comprehensive monitoring insights. It also enhances transparency and 	accountability in legal proceedings related to water pollution incidents, fostering trust in 	the legal system.</a:t>
            </a:r>
            <a:endParaRPr lang="en-GB" sz="2000" dirty="0">
              <a:latin typeface="Times New Roman" panose="02020603050405020304" pitchFamily="18" charset="0"/>
              <a:cs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D39777CD-4032-360E-7A48-7FE9636D077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5" name="Date Placeholder 4">
            <a:extLst>
              <a:ext uri="{FF2B5EF4-FFF2-40B4-BE49-F238E27FC236}">
                <a16:creationId xmlns:a16="http://schemas.microsoft.com/office/drawing/2014/main" id="{A253DE9F-9C2B-2286-EFD9-A8CBE2B41F3C}"/>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8DBF744D-9F67-FA7D-0591-CA5EA3B57C12}"/>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E0B6DBB1-0ECF-7E88-6A58-831B47A29F95}"/>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193353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 Reflection on Individual and Team work </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r>
              <a:rPr lang="en-GB" sz="2800" dirty="0"/>
              <a:t>6.1  Individual Contribution of Each Member</a:t>
            </a:r>
          </a:p>
          <a:p>
            <a:pPr marL="0" indent="0">
              <a:buNone/>
            </a:pPr>
            <a:r>
              <a:rPr lang="en-GB" sz="2800" dirty="0"/>
              <a:t>6.2  Mode of Teamwork</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6781362F-3C3E-5664-9751-6640D7AF577C}"/>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91662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graphicFrame>
        <p:nvGraphicFramePr>
          <p:cNvPr id="11" name="Content Placeholder 10"/>
          <p:cNvGraphicFramePr>
            <a:graphicFrameLocks noGrp="1"/>
          </p:cNvGraphicFramePr>
          <p:nvPr>
            <p:ph idx="1"/>
          </p:nvPr>
        </p:nvGraphicFramePr>
        <p:xfrm>
          <a:off x="1066800" y="1493835"/>
          <a:ext cx="10058400" cy="3558455"/>
        </p:xfrm>
        <a:graphic>
          <a:graphicData uri="http://schemas.openxmlformats.org/drawingml/2006/table">
            <a:tbl>
              <a:tblPr firstRow="1" bandRow="1">
                <a:tableStyleId>{073A0DAA-6AF3-43AB-8588-CEC1D06C72B9}</a:tableStyleId>
              </a:tblPr>
              <a:tblGrid>
                <a:gridCol w="5029200">
                  <a:extLst>
                    <a:ext uri="{9D8B030D-6E8A-4147-A177-3AD203B41FA5}">
                      <a16:colId xmlns:a16="http://schemas.microsoft.com/office/drawing/2014/main" val="359654276"/>
                    </a:ext>
                  </a:extLst>
                </a:gridCol>
                <a:gridCol w="5029200">
                  <a:extLst>
                    <a:ext uri="{9D8B030D-6E8A-4147-A177-3AD203B41FA5}">
                      <a16:colId xmlns:a16="http://schemas.microsoft.com/office/drawing/2014/main" val="38314572"/>
                    </a:ext>
                  </a:extLst>
                </a:gridCol>
              </a:tblGrid>
              <a:tr h="711691">
                <a:tc>
                  <a:txBody>
                    <a:bodyPr/>
                    <a:lstStyle/>
                    <a:p>
                      <a:pPr algn="ctr"/>
                      <a:r>
                        <a:rPr lang="en-US" dirty="0"/>
                        <a:t>ID</a:t>
                      </a:r>
                      <a:endParaRPr lang="en-GB" dirty="0"/>
                    </a:p>
                  </a:txBody>
                  <a:tcPr/>
                </a:tc>
                <a:tc>
                  <a:txBody>
                    <a:bodyPr/>
                    <a:lstStyle/>
                    <a:p>
                      <a:pPr algn="ctr"/>
                      <a:r>
                        <a:rPr lang="en-US" dirty="0"/>
                        <a:t>Contribution</a:t>
                      </a:r>
                      <a:endParaRPr lang="en-GB" dirty="0"/>
                    </a:p>
                  </a:txBody>
                  <a:tcPr/>
                </a:tc>
                <a:extLst>
                  <a:ext uri="{0D108BD9-81ED-4DB2-BD59-A6C34878D82A}">
                    <a16:rowId xmlns:a16="http://schemas.microsoft.com/office/drawing/2014/main" val="2505892562"/>
                  </a:ext>
                </a:extLst>
              </a:tr>
              <a:tr h="711691">
                <a:tc>
                  <a:txBody>
                    <a:bodyPr/>
                    <a:lstStyle/>
                    <a:p>
                      <a:pPr algn="ctr"/>
                      <a:r>
                        <a:rPr lang="en-US" dirty="0"/>
                        <a:t>1906002</a:t>
                      </a:r>
                      <a:endParaRPr lang="en-GB" dirty="0"/>
                    </a:p>
                  </a:txBody>
                  <a:tcPr/>
                </a:tc>
                <a:tc>
                  <a:txBody>
                    <a:bodyPr/>
                    <a:lstStyle/>
                    <a:p>
                      <a:pPr algn="ctr"/>
                      <a:r>
                        <a:rPr lang="en-US" dirty="0"/>
                        <a:t>Worked</a:t>
                      </a:r>
                      <a:r>
                        <a:rPr lang="en-US" baseline="0" dirty="0"/>
                        <a:t> in the hardware implementation, circuit debugging</a:t>
                      </a:r>
                      <a:endParaRPr lang="en-GB" dirty="0"/>
                    </a:p>
                  </a:txBody>
                  <a:tcPr/>
                </a:tc>
                <a:extLst>
                  <a:ext uri="{0D108BD9-81ED-4DB2-BD59-A6C34878D82A}">
                    <a16:rowId xmlns:a16="http://schemas.microsoft.com/office/drawing/2014/main" val="3337768430"/>
                  </a:ext>
                </a:extLst>
              </a:tr>
              <a:tr h="711691">
                <a:tc>
                  <a:txBody>
                    <a:bodyPr/>
                    <a:lstStyle/>
                    <a:p>
                      <a:pPr algn="ctr"/>
                      <a:r>
                        <a:rPr lang="en-US" dirty="0"/>
                        <a:t>1906016</a:t>
                      </a:r>
                      <a:endParaRPr lang="en-GB" dirty="0"/>
                    </a:p>
                  </a:txBody>
                  <a:tcPr/>
                </a:tc>
                <a:tc>
                  <a:txBody>
                    <a:bodyPr/>
                    <a:lstStyle/>
                    <a:p>
                      <a:pPr algn="ctr"/>
                      <a:r>
                        <a:rPr lang="en-US" dirty="0"/>
                        <a:t>Worked on the software part, coding, debugging of the code</a:t>
                      </a:r>
                      <a:endParaRPr lang="en-GB" dirty="0"/>
                    </a:p>
                  </a:txBody>
                  <a:tcPr/>
                </a:tc>
                <a:extLst>
                  <a:ext uri="{0D108BD9-81ED-4DB2-BD59-A6C34878D82A}">
                    <a16:rowId xmlns:a16="http://schemas.microsoft.com/office/drawing/2014/main" val="4047336447"/>
                  </a:ext>
                </a:extLst>
              </a:tr>
              <a:tr h="711691">
                <a:tc>
                  <a:txBody>
                    <a:bodyPr/>
                    <a:lstStyle/>
                    <a:p>
                      <a:pPr algn="ctr"/>
                      <a:r>
                        <a:rPr lang="en-US" dirty="0"/>
                        <a:t>1906024</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Worked</a:t>
                      </a:r>
                      <a:r>
                        <a:rPr lang="en-US" baseline="0" dirty="0"/>
                        <a:t> in the hardware implementation, circuit debugging</a:t>
                      </a:r>
                      <a:endParaRPr lang="en-GB" dirty="0"/>
                    </a:p>
                  </a:txBody>
                  <a:tcPr/>
                </a:tc>
                <a:extLst>
                  <a:ext uri="{0D108BD9-81ED-4DB2-BD59-A6C34878D82A}">
                    <a16:rowId xmlns:a16="http://schemas.microsoft.com/office/drawing/2014/main" val="705084780"/>
                  </a:ext>
                </a:extLst>
              </a:tr>
              <a:tr h="711691">
                <a:tc>
                  <a:txBody>
                    <a:bodyPr/>
                    <a:lstStyle/>
                    <a:p>
                      <a:pPr algn="ctr"/>
                      <a:r>
                        <a:rPr lang="en-US" dirty="0"/>
                        <a:t>1906028</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Worked on the software part, coding, debugging of the code</a:t>
                      </a:r>
                      <a:endParaRPr lang="en-GB" dirty="0"/>
                    </a:p>
                  </a:txBody>
                  <a:tcPr/>
                </a:tc>
                <a:extLst>
                  <a:ext uri="{0D108BD9-81ED-4DB2-BD59-A6C34878D82A}">
                    <a16:rowId xmlns:a16="http://schemas.microsoft.com/office/drawing/2014/main" val="3310174823"/>
                  </a:ext>
                </a:extLst>
              </a:tr>
            </a:tbl>
          </a:graphicData>
        </a:graphic>
      </p:graphicFrame>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37793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6.2 Mode of Teamwork and Diversity</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At the beginning of the project, we divided into two team. </a:t>
            </a:r>
          </a:p>
          <a:p>
            <a:r>
              <a:rPr lang="en-US" dirty="0">
                <a:latin typeface="Times New Roman" panose="02020603050405020304" pitchFamily="18" charset="0"/>
                <a:cs typeface="Times New Roman" panose="02020603050405020304" pitchFamily="18" charset="0"/>
              </a:rPr>
              <a:t>One team looked at the hardware part, the other looked at the software part. </a:t>
            </a:r>
          </a:p>
          <a:p>
            <a:r>
              <a:rPr lang="en-US" dirty="0">
                <a:latin typeface="Times New Roman" panose="02020603050405020304" pitchFamily="18" charset="0"/>
                <a:cs typeface="Times New Roman" panose="02020603050405020304" pitchFamily="18" charset="0"/>
              </a:rPr>
              <a:t>Each team had two member. </a:t>
            </a:r>
          </a:p>
          <a:p>
            <a:r>
              <a:rPr lang="en-US" dirty="0">
                <a:latin typeface="Times New Roman" panose="02020603050405020304" pitchFamily="18" charset="0"/>
                <a:cs typeface="Times New Roman" panose="02020603050405020304" pitchFamily="18" charset="0"/>
              </a:rPr>
              <a:t>ID 1906002,1906024 worked on the hardware part.</a:t>
            </a:r>
          </a:p>
          <a:p>
            <a:r>
              <a:rPr lang="en-US" dirty="0">
                <a:latin typeface="Times New Roman" panose="02020603050405020304" pitchFamily="18" charset="0"/>
                <a:cs typeface="Times New Roman" panose="02020603050405020304" pitchFamily="18" charset="0"/>
              </a:rPr>
              <a:t>ID 1906016,1906028 worked on the software part. </a:t>
            </a:r>
          </a:p>
          <a:p>
            <a:r>
              <a:rPr lang="en-US" dirty="0">
                <a:latin typeface="Times New Roman" panose="02020603050405020304" pitchFamily="18" charset="0"/>
                <a:cs typeface="Times New Roman" panose="02020603050405020304" pitchFamily="18" charset="0"/>
              </a:rPr>
              <a:t>Everyone took part to develop the app and testing</a:t>
            </a:r>
          </a:p>
        </p:txBody>
      </p:sp>
      <p:sp>
        <p:nvSpPr>
          <p:cNvPr id="4" name="Slide Number Placeholder 3">
            <a:extLst>
              <a:ext uri="{FF2B5EF4-FFF2-40B4-BE49-F238E27FC236}">
                <a16:creationId xmlns:a16="http://schemas.microsoft.com/office/drawing/2014/main" id="{0BF24355-A269-4C7E-7377-5CDD2E38905F}"/>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90DA1799-EACD-1A8B-5E85-A9FC657B0715}"/>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6" name="Footer Placeholder 5">
            <a:extLst>
              <a:ext uri="{FF2B5EF4-FFF2-40B4-BE49-F238E27FC236}">
                <a16:creationId xmlns:a16="http://schemas.microsoft.com/office/drawing/2014/main" id="{492A33B4-1A80-9EB5-5592-98F22D4A49B8}"/>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32A2B3C6-2150-2AC1-2313-1E012018FF6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822905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E142-B5BC-53DC-E18D-F905E8753116}"/>
              </a:ext>
            </a:extLst>
          </p:cNvPr>
          <p:cNvSpPr>
            <a:spLocks noGrp="1"/>
          </p:cNvSpPr>
          <p:nvPr>
            <p:ph type="title"/>
          </p:nvPr>
        </p:nvSpPr>
        <p:spPr>
          <a:xfrm>
            <a:off x="1066800" y="459714"/>
            <a:ext cx="10501086" cy="729006"/>
          </a:xfrm>
        </p:spPr>
        <p:txBody>
          <a:bodyPr>
            <a:noAutofit/>
          </a:bodyPr>
          <a:lstStyle/>
          <a:p>
            <a:r>
              <a:rPr lang="en-GB" sz="3600" dirty="0"/>
              <a:t>7 Communication to External Stakeholders (PO(j))</a:t>
            </a:r>
          </a:p>
        </p:txBody>
      </p:sp>
      <p:sp>
        <p:nvSpPr>
          <p:cNvPr id="4" name="Date Placeholder 3">
            <a:extLst>
              <a:ext uri="{FF2B5EF4-FFF2-40B4-BE49-F238E27FC236}">
                <a16:creationId xmlns:a16="http://schemas.microsoft.com/office/drawing/2014/main" id="{8099EA69-7441-F62C-7A1E-2B202B4507DB}"/>
              </a:ext>
            </a:extLst>
          </p:cNvPr>
          <p:cNvSpPr>
            <a:spLocks noGrp="1"/>
          </p:cNvSpPr>
          <p:nvPr>
            <p:ph type="dt" sz="half" idx="10"/>
          </p:nvPr>
        </p:nvSpPr>
        <p:spPr/>
        <p:txBody>
          <a:bodyPr/>
          <a:lstStyle/>
          <a:p>
            <a:r>
              <a:rPr lang="en-US" dirty="0"/>
              <a:t>EEE 416 (2023) – Final Project Group A.02</a:t>
            </a:r>
            <a:endParaRPr lang="en-BD" dirty="0"/>
          </a:p>
        </p:txBody>
      </p:sp>
      <p:sp>
        <p:nvSpPr>
          <p:cNvPr id="5" name="Footer Placeholder 4">
            <a:extLst>
              <a:ext uri="{FF2B5EF4-FFF2-40B4-BE49-F238E27FC236}">
                <a16:creationId xmlns:a16="http://schemas.microsoft.com/office/drawing/2014/main" id="{B5B9165D-FE70-97DE-3B1B-533E1CD11DCB}"/>
              </a:ext>
            </a:extLst>
          </p:cNvPr>
          <p:cNvSpPr>
            <a:spLocks noGrp="1"/>
          </p:cNvSpPr>
          <p:nvPr>
            <p:ph type="ftr" sz="quarter" idx="11"/>
          </p:nvPr>
        </p:nvSpPr>
        <p:spPr/>
        <p:txBody>
          <a:bodyPr/>
          <a:lstStyle/>
          <a:p>
            <a:pPr algn="ctr"/>
            <a:r>
              <a:rPr lang="en-US" dirty="0" err="1"/>
              <a:t>IoT</a:t>
            </a:r>
            <a:r>
              <a:rPr lang="en-US" dirty="0"/>
              <a:t> Based Water Quality Monitoring</a:t>
            </a:r>
            <a:endParaRPr lang="en-BD" dirty="0"/>
          </a:p>
        </p:txBody>
      </p:sp>
      <p:sp>
        <p:nvSpPr>
          <p:cNvPr id="6" name="Slide Number Placeholder 5">
            <a:extLst>
              <a:ext uri="{FF2B5EF4-FFF2-40B4-BE49-F238E27FC236}">
                <a16:creationId xmlns:a16="http://schemas.microsoft.com/office/drawing/2014/main" id="{A0DA5771-CEAF-4EBF-41FF-6FB6B89769AB}"/>
              </a:ext>
            </a:extLst>
          </p:cNvPr>
          <p:cNvSpPr>
            <a:spLocks noGrp="1"/>
          </p:cNvSpPr>
          <p:nvPr>
            <p:ph type="sldNum" sz="quarter" idx="12"/>
          </p:nvPr>
        </p:nvSpPr>
        <p:spPr/>
        <p:txBody>
          <a:bodyPr/>
          <a:lstStyle/>
          <a:p>
            <a:fld id="{E9C29D53-9981-884B-B5B6-B5743DF81FD1}" type="slidenum">
              <a:rPr lang="en-BD" smtClean="0"/>
              <a:pPr/>
              <a:t>29</a:t>
            </a:fld>
            <a:endParaRPr lang="en-BD" dirty="0"/>
          </a:p>
        </p:txBody>
      </p:sp>
      <p:sp>
        <p:nvSpPr>
          <p:cNvPr id="9" name="TextBox 8">
            <a:extLst>
              <a:ext uri="{FF2B5EF4-FFF2-40B4-BE49-F238E27FC236}">
                <a16:creationId xmlns:a16="http://schemas.microsoft.com/office/drawing/2014/main" id="{32A2B3C6-2150-2AC1-2313-1E012018FF69}"/>
              </a:ext>
            </a:extLst>
          </p:cNvPr>
          <p:cNvSpPr txBox="1"/>
          <p:nvPr/>
        </p:nvSpPr>
        <p:spPr>
          <a:xfrm>
            <a:off x="9355421"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
        <p:nvSpPr>
          <p:cNvPr id="8" name="TextBox 7"/>
          <p:cNvSpPr txBox="1"/>
          <p:nvPr/>
        </p:nvSpPr>
        <p:spPr>
          <a:xfrm>
            <a:off x="1274323" y="1439694"/>
            <a:ext cx="9066179"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GitHub Link:</a:t>
            </a:r>
          </a:p>
          <a:p>
            <a:r>
              <a:rPr lang="en-GB" sz="2000" dirty="0">
                <a:latin typeface="Times New Roman" panose="02020603050405020304" pitchFamily="18" charset="0"/>
                <a:cs typeface="Times New Roman" panose="02020603050405020304" pitchFamily="18" charset="0"/>
                <a:hlinkClick r:id="rId2"/>
              </a:rPr>
              <a:t>https://github.com/rowatulrafi/IoT-based-Water-Quality-Monitoring</a:t>
            </a:r>
            <a:endParaRPr lang="en-GB"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YouTube Link:</a:t>
            </a:r>
          </a:p>
          <a:p>
            <a:r>
              <a:rPr lang="en-GB" sz="2000" dirty="0">
                <a:latin typeface="Times New Roman" panose="02020603050405020304" pitchFamily="18" charset="0"/>
                <a:cs typeface="Times New Roman" panose="02020603050405020304" pitchFamily="18" charset="0"/>
                <a:hlinkClick r:id="rId3"/>
              </a:rPr>
              <a:t>https://youtu.be/ZutYIcOhLQs?feature=shared</a:t>
            </a:r>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09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a:normAutofit/>
          </a:bodyPr>
          <a:lstStyle/>
          <a:p>
            <a:pPr marL="0" indent="0" algn="just">
              <a:lnSpc>
                <a:spcPct val="110000"/>
              </a:lnSpc>
              <a:buNone/>
            </a:pPr>
            <a:r>
              <a:rPr lang="en-US" sz="2200" dirty="0">
                <a:latin typeface="Times New Roman" panose="02020603050405020304" pitchFamily="18" charset="0"/>
                <a:cs typeface="Times New Roman" panose="02020603050405020304" pitchFamily="18" charset="0"/>
              </a:rPr>
              <a:t>A project aims to ensure the hygienic safety of drinking water and household tasks by real-time monitoring of water quality parameters like temperature, conductivity, and </a:t>
            </a:r>
            <a:r>
              <a:rPr lang="en-US" sz="2200" dirty="0" err="1">
                <a:latin typeface="Times New Roman" panose="02020603050405020304" pitchFamily="18" charset="0"/>
                <a:cs typeface="Times New Roman" panose="02020603050405020304" pitchFamily="18" charset="0"/>
              </a:rPr>
              <a:t>pH.</a:t>
            </a:r>
            <a:r>
              <a:rPr lang="en-US" sz="2200" dirty="0">
                <a:latin typeface="Times New Roman" panose="02020603050405020304" pitchFamily="18" charset="0"/>
                <a:cs typeface="Times New Roman" panose="02020603050405020304" pitchFamily="18" charset="0"/>
              </a:rPr>
              <a:t> Samples are collected from household sources, and sensors and microcontrollers measure these parameters for real-time analysis via IoT-based servers. This initiative supports the SDG goal of clean water and sanitation, aiming to minimize water-borne ailments and promote sustainable development.</a:t>
            </a: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(2024) – Final Project Group A.02</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err="1"/>
              <a:t>IoT</a:t>
            </a:r>
            <a:r>
              <a:rPr lang="en-US" dirty="0"/>
              <a:t> Based Water Quality Monitoring</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10" name="TextBox 9">
            <a:extLst>
              <a:ext uri="{FF2B5EF4-FFF2-40B4-BE49-F238E27FC236}">
                <a16:creationId xmlns:a16="http://schemas.microsoft.com/office/drawing/2014/main" id="{94FC492C-855C-BBBD-E10E-4FA0A9234E1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2785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E142-B5BC-53DC-E18D-F905E8753116}"/>
              </a:ext>
            </a:extLst>
          </p:cNvPr>
          <p:cNvSpPr>
            <a:spLocks noGrp="1"/>
          </p:cNvSpPr>
          <p:nvPr>
            <p:ph type="title"/>
          </p:nvPr>
        </p:nvSpPr>
        <p:spPr>
          <a:xfrm>
            <a:off x="1066800" y="459714"/>
            <a:ext cx="10501086" cy="729006"/>
          </a:xfrm>
        </p:spPr>
        <p:txBody>
          <a:bodyPr>
            <a:noAutofit/>
          </a:bodyPr>
          <a:lstStyle/>
          <a:p>
            <a:r>
              <a:rPr lang="en-GB" sz="3600" dirty="0"/>
              <a:t>8. Project Management and Cost Analysis (PO(k))</a:t>
            </a:r>
          </a:p>
        </p:txBody>
      </p:sp>
      <p:sp>
        <p:nvSpPr>
          <p:cNvPr id="4" name="Date Placeholder 3">
            <a:extLst>
              <a:ext uri="{FF2B5EF4-FFF2-40B4-BE49-F238E27FC236}">
                <a16:creationId xmlns:a16="http://schemas.microsoft.com/office/drawing/2014/main" id="{8099EA69-7441-F62C-7A1E-2B202B4507DB}"/>
              </a:ext>
            </a:extLst>
          </p:cNvPr>
          <p:cNvSpPr>
            <a:spLocks noGrp="1"/>
          </p:cNvSpPr>
          <p:nvPr>
            <p:ph type="dt" sz="half" idx="10"/>
          </p:nvPr>
        </p:nvSpPr>
        <p:spPr/>
        <p:txBody>
          <a:bodyPr/>
          <a:lstStyle/>
          <a:p>
            <a:r>
              <a:rPr lang="en-US" dirty="0"/>
              <a:t>EEE 416 (2023) – Final Project Group A.02</a:t>
            </a:r>
            <a:endParaRPr lang="en-BD" dirty="0"/>
          </a:p>
        </p:txBody>
      </p:sp>
      <p:sp>
        <p:nvSpPr>
          <p:cNvPr id="5" name="Footer Placeholder 4">
            <a:extLst>
              <a:ext uri="{FF2B5EF4-FFF2-40B4-BE49-F238E27FC236}">
                <a16:creationId xmlns:a16="http://schemas.microsoft.com/office/drawing/2014/main" id="{B5B9165D-FE70-97DE-3B1B-533E1CD11DCB}"/>
              </a:ext>
            </a:extLst>
          </p:cNvPr>
          <p:cNvSpPr>
            <a:spLocks noGrp="1"/>
          </p:cNvSpPr>
          <p:nvPr>
            <p:ph type="ftr" sz="quarter" idx="11"/>
          </p:nvPr>
        </p:nvSpPr>
        <p:spPr/>
        <p:txBody>
          <a:bodyPr/>
          <a:lstStyle/>
          <a:p>
            <a:pPr algn="ctr"/>
            <a:r>
              <a:rPr lang="en-US" dirty="0" err="1"/>
              <a:t>IoT</a:t>
            </a:r>
            <a:r>
              <a:rPr lang="en-US" dirty="0"/>
              <a:t> Based Water Quality Monitoring</a:t>
            </a:r>
            <a:endParaRPr lang="en-BD" dirty="0"/>
          </a:p>
        </p:txBody>
      </p:sp>
      <p:sp>
        <p:nvSpPr>
          <p:cNvPr id="6" name="Slide Number Placeholder 5">
            <a:extLst>
              <a:ext uri="{FF2B5EF4-FFF2-40B4-BE49-F238E27FC236}">
                <a16:creationId xmlns:a16="http://schemas.microsoft.com/office/drawing/2014/main" id="{A0DA5771-CEAF-4EBF-41FF-6FB6B89769AB}"/>
              </a:ext>
            </a:extLst>
          </p:cNvPr>
          <p:cNvSpPr>
            <a:spLocks noGrp="1"/>
          </p:cNvSpPr>
          <p:nvPr>
            <p:ph type="sldNum" sz="quarter" idx="12"/>
          </p:nvPr>
        </p:nvSpPr>
        <p:spPr/>
        <p:txBody>
          <a:bodyPr/>
          <a:lstStyle/>
          <a:p>
            <a:fld id="{E9C29D53-9981-884B-B5B6-B5743DF81FD1}" type="slidenum">
              <a:rPr lang="en-BD" smtClean="0"/>
              <a:pPr/>
              <a:t>30</a:t>
            </a:fld>
            <a:endParaRPr lang="en-BD" dirty="0"/>
          </a:p>
        </p:txBody>
      </p:sp>
      <p:graphicFrame>
        <p:nvGraphicFramePr>
          <p:cNvPr id="8" name="Table 7"/>
          <p:cNvGraphicFramePr>
            <a:graphicFrameLocks noGrp="1"/>
          </p:cNvGraphicFramePr>
          <p:nvPr/>
        </p:nvGraphicFramePr>
        <p:xfrm>
          <a:off x="1066800" y="1780697"/>
          <a:ext cx="9915236" cy="4075155"/>
        </p:xfrm>
        <a:graphic>
          <a:graphicData uri="http://schemas.openxmlformats.org/drawingml/2006/table">
            <a:tbl>
              <a:tblPr firstRow="1" bandRow="1">
                <a:tableStyleId>{5C22544A-7EE6-4342-B048-85BDC9FD1C3A}</a:tableStyleId>
              </a:tblPr>
              <a:tblGrid>
                <a:gridCol w="4957618">
                  <a:extLst>
                    <a:ext uri="{9D8B030D-6E8A-4147-A177-3AD203B41FA5}">
                      <a16:colId xmlns:a16="http://schemas.microsoft.com/office/drawing/2014/main" val="3061875256"/>
                    </a:ext>
                  </a:extLst>
                </a:gridCol>
                <a:gridCol w="4957618">
                  <a:extLst>
                    <a:ext uri="{9D8B030D-6E8A-4147-A177-3AD203B41FA5}">
                      <a16:colId xmlns:a16="http://schemas.microsoft.com/office/drawing/2014/main" val="578423898"/>
                    </a:ext>
                  </a:extLst>
                </a:gridCol>
              </a:tblGrid>
              <a:tr h="452795">
                <a:tc>
                  <a:txBody>
                    <a:bodyPr/>
                    <a:lstStyle/>
                    <a:p>
                      <a:pPr algn="ctr"/>
                      <a:r>
                        <a:rPr lang="en-US" dirty="0"/>
                        <a:t>Item</a:t>
                      </a:r>
                      <a:endParaRPr lang="en-GB" dirty="0"/>
                    </a:p>
                  </a:txBody>
                  <a:tcPr/>
                </a:tc>
                <a:tc>
                  <a:txBody>
                    <a:bodyPr/>
                    <a:lstStyle/>
                    <a:p>
                      <a:pPr algn="ctr"/>
                      <a:r>
                        <a:rPr lang="en-US" dirty="0"/>
                        <a:t>Cost (</a:t>
                      </a:r>
                      <a:r>
                        <a:rPr lang="en-US" dirty="0" err="1"/>
                        <a:t>tk</a:t>
                      </a:r>
                      <a:r>
                        <a:rPr lang="en-US" dirty="0"/>
                        <a:t>)</a:t>
                      </a:r>
                      <a:endParaRPr lang="en-GB" dirty="0"/>
                    </a:p>
                  </a:txBody>
                  <a:tcPr/>
                </a:tc>
                <a:extLst>
                  <a:ext uri="{0D108BD9-81ED-4DB2-BD59-A6C34878D82A}">
                    <a16:rowId xmlns:a16="http://schemas.microsoft.com/office/drawing/2014/main" val="4071048105"/>
                  </a:ext>
                </a:extLst>
              </a:tr>
              <a:tr h="452795">
                <a:tc>
                  <a:txBody>
                    <a:bodyPr/>
                    <a:lstStyle/>
                    <a:p>
                      <a:pPr algn="ctr"/>
                      <a:r>
                        <a:rPr lang="en-US" dirty="0"/>
                        <a:t>ESP32 Module</a:t>
                      </a:r>
                      <a:endParaRPr lang="en-GB" dirty="0"/>
                    </a:p>
                  </a:txBody>
                  <a:tcPr/>
                </a:tc>
                <a:tc>
                  <a:txBody>
                    <a:bodyPr/>
                    <a:lstStyle/>
                    <a:p>
                      <a:pPr algn="ctr"/>
                      <a:r>
                        <a:rPr lang="en-US" dirty="0"/>
                        <a:t>420</a:t>
                      </a:r>
                      <a:endParaRPr lang="en-GB" dirty="0"/>
                    </a:p>
                  </a:txBody>
                  <a:tcPr/>
                </a:tc>
                <a:extLst>
                  <a:ext uri="{0D108BD9-81ED-4DB2-BD59-A6C34878D82A}">
                    <a16:rowId xmlns:a16="http://schemas.microsoft.com/office/drawing/2014/main" val="2400089456"/>
                  </a:ext>
                </a:extLst>
              </a:tr>
              <a:tr h="452795">
                <a:tc>
                  <a:txBody>
                    <a:bodyPr/>
                    <a:lstStyle/>
                    <a:p>
                      <a:pPr algn="ctr"/>
                      <a:r>
                        <a:rPr lang="en-US" dirty="0"/>
                        <a:t>TDS sensor</a:t>
                      </a:r>
                      <a:endParaRPr lang="en-GB" dirty="0"/>
                    </a:p>
                  </a:txBody>
                  <a:tcPr/>
                </a:tc>
                <a:tc>
                  <a:txBody>
                    <a:bodyPr/>
                    <a:lstStyle/>
                    <a:p>
                      <a:pPr algn="ctr"/>
                      <a:r>
                        <a:rPr lang="en-US" dirty="0"/>
                        <a:t>1700</a:t>
                      </a:r>
                      <a:endParaRPr lang="en-GB" dirty="0"/>
                    </a:p>
                  </a:txBody>
                  <a:tcPr/>
                </a:tc>
                <a:extLst>
                  <a:ext uri="{0D108BD9-81ED-4DB2-BD59-A6C34878D82A}">
                    <a16:rowId xmlns:a16="http://schemas.microsoft.com/office/drawing/2014/main" val="108499077"/>
                  </a:ext>
                </a:extLst>
              </a:tr>
              <a:tr h="452795">
                <a:tc>
                  <a:txBody>
                    <a:bodyPr/>
                    <a:lstStyle/>
                    <a:p>
                      <a:pPr algn="ctr"/>
                      <a:r>
                        <a:rPr lang="en-US" dirty="0"/>
                        <a:t>pH sensor</a:t>
                      </a:r>
                    </a:p>
                  </a:txBody>
                  <a:tcPr/>
                </a:tc>
                <a:tc>
                  <a:txBody>
                    <a:bodyPr/>
                    <a:lstStyle/>
                    <a:p>
                      <a:pPr algn="ctr"/>
                      <a:r>
                        <a:rPr lang="en-US" dirty="0"/>
                        <a:t>2504</a:t>
                      </a:r>
                      <a:endParaRPr lang="en-GB" dirty="0"/>
                    </a:p>
                  </a:txBody>
                  <a:tcPr/>
                </a:tc>
                <a:extLst>
                  <a:ext uri="{0D108BD9-81ED-4DB2-BD59-A6C34878D82A}">
                    <a16:rowId xmlns:a16="http://schemas.microsoft.com/office/drawing/2014/main" val="3177060351"/>
                  </a:ext>
                </a:extLst>
              </a:tr>
              <a:tr h="452795">
                <a:tc>
                  <a:txBody>
                    <a:bodyPr/>
                    <a:lstStyle/>
                    <a:p>
                      <a:pPr algn="ctr"/>
                      <a:r>
                        <a:rPr lang="en-US" dirty="0"/>
                        <a:t>Temperature sensor</a:t>
                      </a:r>
                      <a:endParaRPr lang="en-GB" dirty="0"/>
                    </a:p>
                  </a:txBody>
                  <a:tcPr/>
                </a:tc>
                <a:tc>
                  <a:txBody>
                    <a:bodyPr/>
                    <a:lstStyle/>
                    <a:p>
                      <a:pPr algn="ctr"/>
                      <a:r>
                        <a:rPr lang="en-US" dirty="0"/>
                        <a:t>700</a:t>
                      </a:r>
                      <a:endParaRPr lang="en-GB" dirty="0"/>
                    </a:p>
                  </a:txBody>
                  <a:tcPr/>
                </a:tc>
                <a:extLst>
                  <a:ext uri="{0D108BD9-81ED-4DB2-BD59-A6C34878D82A}">
                    <a16:rowId xmlns:a16="http://schemas.microsoft.com/office/drawing/2014/main" val="4022589759"/>
                  </a:ext>
                </a:extLst>
              </a:tr>
              <a:tr h="452795">
                <a:tc>
                  <a:txBody>
                    <a:bodyPr/>
                    <a:lstStyle/>
                    <a:p>
                      <a:pPr algn="ctr"/>
                      <a:r>
                        <a:rPr lang="en-US" dirty="0"/>
                        <a:t>OLED Display</a:t>
                      </a:r>
                      <a:endParaRPr lang="en-GB" dirty="0"/>
                    </a:p>
                  </a:txBody>
                  <a:tcPr/>
                </a:tc>
                <a:tc>
                  <a:txBody>
                    <a:bodyPr/>
                    <a:lstStyle/>
                    <a:p>
                      <a:pPr algn="ctr"/>
                      <a:r>
                        <a:rPr lang="en-US" dirty="0"/>
                        <a:t>447</a:t>
                      </a:r>
                      <a:endParaRPr lang="en-GB" dirty="0"/>
                    </a:p>
                  </a:txBody>
                  <a:tcPr/>
                </a:tc>
                <a:extLst>
                  <a:ext uri="{0D108BD9-81ED-4DB2-BD59-A6C34878D82A}">
                    <a16:rowId xmlns:a16="http://schemas.microsoft.com/office/drawing/2014/main" val="2412179733"/>
                  </a:ext>
                </a:extLst>
              </a:tr>
              <a:tr h="452795">
                <a:tc>
                  <a:txBody>
                    <a:bodyPr/>
                    <a:lstStyle/>
                    <a:p>
                      <a:pPr algn="ctr"/>
                      <a:r>
                        <a:rPr lang="en-US" dirty="0"/>
                        <a:t>Breadboard</a:t>
                      </a:r>
                      <a:endParaRPr lang="en-GB" dirty="0"/>
                    </a:p>
                  </a:txBody>
                  <a:tcPr/>
                </a:tc>
                <a:tc>
                  <a:txBody>
                    <a:bodyPr/>
                    <a:lstStyle/>
                    <a:p>
                      <a:pPr algn="ctr"/>
                      <a:r>
                        <a:rPr lang="en-US" dirty="0"/>
                        <a:t>150</a:t>
                      </a:r>
                      <a:endParaRPr lang="en-GB" dirty="0"/>
                    </a:p>
                  </a:txBody>
                  <a:tcPr/>
                </a:tc>
                <a:extLst>
                  <a:ext uri="{0D108BD9-81ED-4DB2-BD59-A6C34878D82A}">
                    <a16:rowId xmlns:a16="http://schemas.microsoft.com/office/drawing/2014/main" val="1814346219"/>
                  </a:ext>
                </a:extLst>
              </a:tr>
              <a:tr h="452795">
                <a:tc>
                  <a:txBody>
                    <a:bodyPr/>
                    <a:lstStyle/>
                    <a:p>
                      <a:pPr algn="ctr"/>
                      <a:r>
                        <a:rPr lang="en-US" dirty="0"/>
                        <a:t>Wire and Resistor</a:t>
                      </a:r>
                      <a:endParaRPr lang="en-GB" dirty="0"/>
                    </a:p>
                  </a:txBody>
                  <a:tcPr/>
                </a:tc>
                <a:tc>
                  <a:txBody>
                    <a:bodyPr/>
                    <a:lstStyle/>
                    <a:p>
                      <a:pPr algn="ctr"/>
                      <a:r>
                        <a:rPr lang="en-US" dirty="0"/>
                        <a:t>50</a:t>
                      </a:r>
                      <a:endParaRPr lang="en-GB" dirty="0"/>
                    </a:p>
                  </a:txBody>
                  <a:tcPr/>
                </a:tc>
                <a:extLst>
                  <a:ext uri="{0D108BD9-81ED-4DB2-BD59-A6C34878D82A}">
                    <a16:rowId xmlns:a16="http://schemas.microsoft.com/office/drawing/2014/main" val="580436009"/>
                  </a:ext>
                </a:extLst>
              </a:tr>
              <a:tr h="452795">
                <a:tc>
                  <a:txBody>
                    <a:bodyPr/>
                    <a:lstStyle/>
                    <a:p>
                      <a:pPr algn="ctr"/>
                      <a:r>
                        <a:rPr lang="en-US" dirty="0"/>
                        <a:t>Total</a:t>
                      </a:r>
                      <a:endParaRPr lang="en-GB" dirty="0"/>
                    </a:p>
                  </a:txBody>
                  <a:tcPr/>
                </a:tc>
                <a:tc>
                  <a:txBody>
                    <a:bodyPr/>
                    <a:lstStyle/>
                    <a:p>
                      <a:pPr algn="ctr"/>
                      <a:r>
                        <a:rPr lang="en-US" dirty="0"/>
                        <a:t>5971</a:t>
                      </a:r>
                      <a:endParaRPr lang="en-GB" dirty="0"/>
                    </a:p>
                  </a:txBody>
                  <a:tcPr/>
                </a:tc>
                <a:extLst>
                  <a:ext uri="{0D108BD9-81ED-4DB2-BD59-A6C34878D82A}">
                    <a16:rowId xmlns:a16="http://schemas.microsoft.com/office/drawing/2014/main" val="1419649478"/>
                  </a:ext>
                </a:extLst>
              </a:tr>
            </a:tbl>
          </a:graphicData>
        </a:graphic>
      </p:graphicFrame>
      <p:sp>
        <p:nvSpPr>
          <p:cNvPr id="9" name="TextBox 8"/>
          <p:cNvSpPr txBox="1"/>
          <p:nvPr/>
        </p:nvSpPr>
        <p:spPr>
          <a:xfrm>
            <a:off x="744736" y="1263762"/>
            <a:ext cx="3343563" cy="399405"/>
          </a:xfrm>
          <a:prstGeom prst="rect">
            <a:avLst/>
          </a:prstGeom>
          <a:noFill/>
        </p:spPr>
        <p:txBody>
          <a:bodyPr wrap="square" rtlCol="0">
            <a:spAutoFit/>
          </a:bodyPr>
          <a:lstStyle/>
          <a:p>
            <a:pPr marL="742950" lvl="1" indent="-285750">
              <a:lnSpc>
                <a:spcPct val="107000"/>
              </a:lnSpc>
              <a:spcBef>
                <a:spcPts val="1800"/>
              </a:spcBef>
              <a:spcAft>
                <a:spcPts val="1200"/>
              </a:spcAft>
              <a:buFont typeface="+mj-lt"/>
              <a:buAutoNum type="arabicPeriod"/>
            </a:pPr>
            <a:r>
              <a:rPr lang="en-GB" sz="2000" b="1" dirty="0">
                <a:latin typeface="Arial" panose="020B0604020202020204" pitchFamily="34" charset="0"/>
                <a:ea typeface="Times New Roman" panose="02020603050405020304" pitchFamily="18" charset="0"/>
                <a:cs typeface="Arial" panose="020B0604020202020204" pitchFamily="34" charset="0"/>
              </a:rPr>
              <a:t> </a:t>
            </a:r>
            <a:r>
              <a:rPr lang="en-US" sz="2000" b="1" dirty="0">
                <a:latin typeface="Arial" panose="020B0604020202020204" pitchFamily="34" charset="0"/>
                <a:ea typeface="Times New Roman" panose="02020603050405020304" pitchFamily="18" charset="0"/>
                <a:cs typeface="Arial" panose="020B0604020202020204" pitchFamily="34" charset="0"/>
              </a:rPr>
              <a:t>Bill of Materials</a:t>
            </a:r>
            <a:endParaRPr lang="en-GB" sz="2000" b="1"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282438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68394-81FC-9718-C3C6-AD14D0856E52}"/>
              </a:ext>
            </a:extLst>
          </p:cNvPr>
          <p:cNvSpPr>
            <a:spLocks noGrp="1"/>
          </p:cNvSpPr>
          <p:nvPr>
            <p:ph type="title"/>
          </p:nvPr>
        </p:nvSpPr>
        <p:spPr/>
        <p:txBody>
          <a:bodyPr/>
          <a:lstStyle/>
          <a:p>
            <a:r>
              <a:rPr lang="en-GB" dirty="0"/>
              <a:t>9. Future Work (PO(l))</a:t>
            </a:r>
          </a:p>
        </p:txBody>
      </p:sp>
      <p:sp>
        <p:nvSpPr>
          <p:cNvPr id="3" name="Content Placeholder 2">
            <a:extLst>
              <a:ext uri="{FF2B5EF4-FFF2-40B4-BE49-F238E27FC236}">
                <a16:creationId xmlns:a16="http://schemas.microsoft.com/office/drawing/2014/main" id="{534A2677-3FFB-8A8B-1C49-4DD306231CD7}"/>
              </a:ext>
            </a:extLst>
          </p:cNvPr>
          <p:cNvSpPr>
            <a:spLocks noGrp="1"/>
          </p:cNvSpPr>
          <p:nvPr>
            <p:ph idx="1"/>
          </p:nvPr>
        </p:nvSpPr>
        <p:spPr/>
        <p:txBody>
          <a:bodyPr/>
          <a:lstStyle/>
          <a:p>
            <a:r>
              <a:rPr lang="en-US" dirty="0"/>
              <a:t>Advance analytic model and decision support system can be integrated to interpret data and facilitate informed decision making.</a:t>
            </a:r>
          </a:p>
          <a:p>
            <a:r>
              <a:rPr lang="en-US" dirty="0"/>
              <a:t>Sensor calibration and data security can be improved.</a:t>
            </a:r>
          </a:p>
        </p:txBody>
      </p:sp>
      <p:sp>
        <p:nvSpPr>
          <p:cNvPr id="4" name="Date Placeholder 3">
            <a:extLst>
              <a:ext uri="{FF2B5EF4-FFF2-40B4-BE49-F238E27FC236}">
                <a16:creationId xmlns:a16="http://schemas.microsoft.com/office/drawing/2014/main" id="{0EE4CD65-F7E3-85C7-2513-9C679DCD7A5F}"/>
              </a:ext>
            </a:extLst>
          </p:cNvPr>
          <p:cNvSpPr>
            <a:spLocks noGrp="1"/>
          </p:cNvSpPr>
          <p:nvPr>
            <p:ph type="dt" sz="half" idx="10"/>
          </p:nvPr>
        </p:nvSpPr>
        <p:spPr/>
        <p:txBody>
          <a:bodyPr/>
          <a:lstStyle/>
          <a:p>
            <a:r>
              <a:rPr lang="en-US" dirty="0"/>
              <a:t>EEE 416 (2023) – Final Project Group A.02</a:t>
            </a:r>
            <a:endParaRPr lang="en-BD" dirty="0"/>
          </a:p>
        </p:txBody>
      </p:sp>
      <p:sp>
        <p:nvSpPr>
          <p:cNvPr id="5" name="Footer Placeholder 4">
            <a:extLst>
              <a:ext uri="{FF2B5EF4-FFF2-40B4-BE49-F238E27FC236}">
                <a16:creationId xmlns:a16="http://schemas.microsoft.com/office/drawing/2014/main" id="{5AFCAC9D-B70F-FADA-470F-B9649BA25E0A}"/>
              </a:ext>
            </a:extLst>
          </p:cNvPr>
          <p:cNvSpPr>
            <a:spLocks noGrp="1"/>
          </p:cNvSpPr>
          <p:nvPr>
            <p:ph type="ftr" sz="quarter" idx="11"/>
          </p:nvPr>
        </p:nvSpPr>
        <p:spPr/>
        <p:txBody>
          <a:bodyPr/>
          <a:lstStyle/>
          <a:p>
            <a:pPr algn="ctr"/>
            <a:r>
              <a:rPr lang="en-US" dirty="0" err="1"/>
              <a:t>IoT</a:t>
            </a:r>
            <a:r>
              <a:rPr lang="en-US" dirty="0"/>
              <a:t> Based Water Quality Monitoring</a:t>
            </a:r>
            <a:endParaRPr lang="en-BD" dirty="0"/>
          </a:p>
        </p:txBody>
      </p:sp>
      <p:sp>
        <p:nvSpPr>
          <p:cNvPr id="6" name="Slide Number Placeholder 5">
            <a:extLst>
              <a:ext uri="{FF2B5EF4-FFF2-40B4-BE49-F238E27FC236}">
                <a16:creationId xmlns:a16="http://schemas.microsoft.com/office/drawing/2014/main" id="{989081B2-77D4-F78C-BC42-5C78C11F4A6A}"/>
              </a:ext>
            </a:extLst>
          </p:cNvPr>
          <p:cNvSpPr>
            <a:spLocks noGrp="1"/>
          </p:cNvSpPr>
          <p:nvPr>
            <p:ph type="sldNum" sz="quarter" idx="12"/>
          </p:nvPr>
        </p:nvSpPr>
        <p:spPr/>
        <p:txBody>
          <a:bodyPr/>
          <a:lstStyle/>
          <a:p>
            <a:fld id="{E9C29D53-9981-884B-B5B6-B5743DF81FD1}" type="slidenum">
              <a:rPr lang="en-BD" smtClean="0"/>
              <a:pPr/>
              <a:t>31</a:t>
            </a:fld>
            <a:endParaRPr lang="en-BD" dirty="0"/>
          </a:p>
        </p:txBody>
      </p:sp>
    </p:spTree>
    <p:extLst>
      <p:ext uri="{BB962C8B-B14F-4D97-AF65-F5344CB8AC3E}">
        <p14:creationId xmlns:p14="http://schemas.microsoft.com/office/powerpoint/2010/main" val="1191706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p:txBody>
          <a:bodyPr/>
          <a:lstStyle/>
          <a:p>
            <a:r>
              <a:rPr lang="en-US" dirty="0"/>
              <a:t>10. </a:t>
            </a:r>
            <a:r>
              <a:rPr lang="en-BD" dirty="0"/>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p:txBody>
          <a:bodyPr/>
          <a:lstStyle/>
          <a:p>
            <a:r>
              <a:rPr lang="en-GB" dirty="0">
                <a:hlinkClick r:id="rId2"/>
              </a:rPr>
              <a:t>https://how2electronics.com/iot-based-drinking-water-quality-monitoring-with-esp32/</a:t>
            </a:r>
            <a:endParaRPr lang="en-GB" dirty="0"/>
          </a:p>
          <a:p>
            <a:r>
              <a:rPr lang="en-GB" dirty="0">
                <a:hlinkClick r:id="rId3"/>
              </a:rPr>
              <a:t>https://how2electronics.com/ph-meter-using-ph-sensor-arduino-oled/</a:t>
            </a:r>
            <a:endParaRPr lang="en-GB" dirty="0"/>
          </a:p>
          <a:p>
            <a:r>
              <a:rPr lang="en-GB" dirty="0">
                <a:hlinkClick r:id="rId4"/>
              </a:rPr>
              <a:t>https://appinventor.mit.edu</a:t>
            </a:r>
            <a:endParaRPr lang="en-GB" dirty="0"/>
          </a:p>
          <a:p>
            <a:endParaRPr lang="en-BD" dirty="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32485" y="6501637"/>
            <a:ext cx="3909769" cy="356363"/>
          </a:xfrm>
        </p:spPr>
        <p:txBody>
          <a:bodyPr/>
          <a:lstStyle/>
          <a:p>
            <a:r>
              <a:rPr lang="en-US" dirty="0"/>
              <a:t>EEE 416 (2023) – Final Project Group A.02</a:t>
            </a:r>
            <a:endParaRPr lang="en-BD" dirty="0"/>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Footer Placeholder 4">
            <a:extLst>
              <a:ext uri="{FF2B5EF4-FFF2-40B4-BE49-F238E27FC236}">
                <a16:creationId xmlns:a16="http://schemas.microsoft.com/office/drawing/2014/main" id="{1C879CCC-2513-EADF-D5E3-66E952D336B4}"/>
              </a:ext>
            </a:extLst>
          </p:cNvPr>
          <p:cNvSpPr>
            <a:spLocks noGrp="1"/>
          </p:cNvSpPr>
          <p:nvPr>
            <p:ph type="ftr" sz="quarter" idx="11"/>
          </p:nvPr>
        </p:nvSpPr>
        <p:spPr/>
        <p:txBody>
          <a:bodyPr/>
          <a:lstStyle/>
          <a:p>
            <a:pPr algn="ctr"/>
            <a:r>
              <a:rPr lang="en-US" dirty="0" err="1"/>
              <a:t>IoT</a:t>
            </a:r>
            <a:r>
              <a:rPr lang="en-US" dirty="0"/>
              <a:t> Based Water Quality Monitoring</a:t>
            </a:r>
            <a:endParaRPr lang="en-BD" dirty="0"/>
          </a:p>
        </p:txBody>
      </p:sp>
      <p:sp>
        <p:nvSpPr>
          <p:cNvPr id="7" name="TextBox 6">
            <a:extLst>
              <a:ext uri="{FF2B5EF4-FFF2-40B4-BE49-F238E27FC236}">
                <a16:creationId xmlns:a16="http://schemas.microsoft.com/office/drawing/2014/main" id="{082AC141-FFE5-3761-9276-1F661A0E6FB9}"/>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47652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(2024)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1906024</a:t>
            </a:r>
            <a:endParaRPr lang="en-GB" i="1" dirty="0">
              <a:solidFill>
                <a:srgbClr val="FFFF00"/>
              </a:solidFill>
              <a:latin typeface="Arial Narrow" panose="020B0606020202030204" pitchFamily="34" charset="0"/>
            </a:endParaRPr>
          </a:p>
        </p:txBody>
      </p:sp>
      <p:sp>
        <p:nvSpPr>
          <p:cNvPr id="10" name="Rectangle 9"/>
          <p:cNvSpPr/>
          <p:nvPr/>
        </p:nvSpPr>
        <p:spPr>
          <a:xfrm>
            <a:off x="4272426" y="2967335"/>
            <a:ext cx="364715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317586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1066799" y="1493520"/>
            <a:ext cx="10605135" cy="4586267"/>
          </a:xfrm>
        </p:spPr>
        <p:txBody>
          <a:bodyPr>
            <a:normAutofit/>
          </a:bodyPr>
          <a:lstStyle/>
          <a:p>
            <a:pPr algn="just"/>
            <a:r>
              <a:rPr lang="en-US" sz="2000" dirty="0">
                <a:latin typeface="Times New Roman" panose="02020603050405020304" pitchFamily="18" charset="0"/>
                <a:cs typeface="Times New Roman" panose="02020603050405020304" pitchFamily="18" charset="0"/>
              </a:rPr>
              <a:t>Access to clean drinking water is crucial for sustaining life, recognized as a basic human right and a Sustainable Development Goal (SDG) under SDG 6.</a:t>
            </a:r>
          </a:p>
          <a:p>
            <a:pPr algn="just"/>
            <a:r>
              <a:rPr lang="en-US" sz="2000" dirty="0">
                <a:latin typeface="Times New Roman" panose="02020603050405020304" pitchFamily="18" charset="0"/>
                <a:cs typeface="Times New Roman" panose="02020603050405020304" pitchFamily="18" charset="0"/>
              </a:rPr>
              <a:t>Despite abundant water coverage on Earth, clean drinking water is scarce, with around 771 million people lacking access to safe drinking water.</a:t>
            </a:r>
          </a:p>
          <a:p>
            <a:pPr algn="just"/>
            <a:r>
              <a:rPr lang="en-US" sz="2000" dirty="0">
                <a:latin typeface="Times New Roman" panose="02020603050405020304" pitchFamily="18" charset="0"/>
                <a:cs typeface="Times New Roman" panose="02020603050405020304" pitchFamily="18" charset="0"/>
              </a:rPr>
              <a:t>Bangladesh, despite being a riverine country with abundant rainfall, faces a water crisis.</a:t>
            </a:r>
          </a:p>
          <a:p>
            <a:pPr algn="just"/>
            <a:r>
              <a:rPr lang="en-US" sz="2000" dirty="0">
                <a:latin typeface="Times New Roman" panose="02020603050405020304" pitchFamily="18" charset="0"/>
                <a:cs typeface="Times New Roman" panose="02020603050405020304" pitchFamily="18" charset="0"/>
              </a:rPr>
              <a:t>While 98% of the population has basic water coverage, only 58.5% have access to safely managed water.</a:t>
            </a:r>
          </a:p>
          <a:p>
            <a:pPr algn="just"/>
            <a:r>
              <a:rPr lang="en-US" sz="2000" dirty="0">
                <a:latin typeface="Times New Roman" panose="02020603050405020304" pitchFamily="18" charset="0"/>
                <a:cs typeface="Times New Roman" panose="02020603050405020304" pitchFamily="18" charset="0"/>
              </a:rPr>
              <a:t>Merely 15% of the population have access to piped water supply, with only 2.9% of the poorest quantile having access.</a:t>
            </a:r>
          </a:p>
          <a:p>
            <a:pPr algn="just"/>
            <a:r>
              <a:rPr lang="en-US" sz="2000" dirty="0">
                <a:latin typeface="Times New Roman" panose="02020603050405020304" pitchFamily="18" charset="0"/>
                <a:cs typeface="Times New Roman" panose="02020603050405020304" pitchFamily="18" charset="0"/>
              </a:rPr>
              <a:t>86% of the poorest households' water is contaminated with E. coli, and 16.7% of the population use arsenic-contaminated water.</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(2024) – Final Project Group A.02</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err="1"/>
              <a:t>IoT</a:t>
            </a:r>
            <a:r>
              <a:rPr lang="en-US" dirty="0"/>
              <a:t> Based Water Quality Monitoring</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9846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 (Contd.)</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1066799" y="1493520"/>
            <a:ext cx="10781490" cy="4586267"/>
          </a:xfrm>
        </p:spPr>
        <p:txBody>
          <a:bodyPr>
            <a:normAutofit/>
          </a:bodyPr>
          <a:lstStyle/>
          <a:p>
            <a:pPr marL="0" indent="0" algn="just" fontAlgn="base">
              <a:buNone/>
            </a:pPr>
            <a:r>
              <a:rPr lang="en-US" sz="2000" dirty="0">
                <a:latin typeface="Times New Roman" panose="02020603050405020304" pitchFamily="18" charset="0"/>
                <a:cs typeface="Times New Roman" panose="02020603050405020304" pitchFamily="18" charset="0"/>
              </a:rPr>
              <a:t>Electrical conductivity of water increases with increase in ion density, and this is indicator of whether TDS value of water has gone up or not. If the density of free ions increase, so does electrical conductivity. But excessive density of free ions in mineral water is an unfavorable phenomenon since it indicates that the sample of water is being contaminated. According to </a:t>
            </a:r>
            <a:r>
              <a:rPr lang="en-US" sz="2000" b="1" dirty="0">
                <a:latin typeface="Times New Roman" panose="02020603050405020304" pitchFamily="18" charset="0"/>
                <a:cs typeface="Times New Roman" panose="02020603050405020304" pitchFamily="18" charset="0"/>
              </a:rPr>
              <a:t>WHO standards</a:t>
            </a:r>
            <a:r>
              <a:rPr lang="en-US" sz="2000" dirty="0">
                <a:latin typeface="Times New Roman" panose="02020603050405020304" pitchFamily="18" charset="0"/>
                <a:cs typeface="Times New Roman" panose="02020603050405020304" pitchFamily="18" charset="0"/>
              </a:rPr>
              <a:t>, EC value of drinking water should not exceed </a:t>
            </a:r>
            <a:r>
              <a:rPr lang="en-US" sz="2000" b="1" dirty="0">
                <a:latin typeface="Times New Roman" panose="02020603050405020304" pitchFamily="18" charset="0"/>
                <a:cs typeface="Times New Roman" panose="02020603050405020304" pitchFamily="18" charset="0"/>
              </a:rPr>
              <a:t>400 </a:t>
            </a:r>
            <a:r>
              <a:rPr lang="en-US" sz="2000" b="1" dirty="0" err="1">
                <a:latin typeface="Times New Roman" panose="02020603050405020304" pitchFamily="18" charset="0"/>
                <a:cs typeface="Times New Roman" panose="02020603050405020304" pitchFamily="18" charset="0"/>
              </a:rPr>
              <a:t>μS</a:t>
            </a:r>
            <a:r>
              <a:rPr lang="en-US" sz="2000" b="1" dirty="0">
                <a:latin typeface="Times New Roman" panose="02020603050405020304" pitchFamily="18" charset="0"/>
                <a:cs typeface="Times New Roman" panose="02020603050405020304" pitchFamily="18" charset="0"/>
              </a:rPr>
              <a:t>/cm</a:t>
            </a:r>
            <a:r>
              <a:rPr lang="en-US" sz="2000" dirty="0">
                <a:latin typeface="Times New Roman" panose="02020603050405020304" pitchFamily="18" charset="0"/>
                <a:cs typeface="Times New Roman" panose="02020603050405020304" pitchFamily="18" charset="0"/>
              </a:rPr>
              <a:t> or </a:t>
            </a:r>
            <a:r>
              <a:rPr lang="en-US" sz="2000" b="1" dirty="0">
                <a:latin typeface="Times New Roman" panose="02020603050405020304" pitchFamily="18" charset="0"/>
                <a:cs typeface="Times New Roman" panose="02020603050405020304" pitchFamily="18" charset="0"/>
              </a:rPr>
              <a:t>0.4 </a:t>
            </a:r>
            <a:r>
              <a:rPr lang="en-US" sz="2000" b="1" dirty="0" err="1">
                <a:latin typeface="Times New Roman" panose="02020603050405020304" pitchFamily="18" charset="0"/>
                <a:cs typeface="Times New Roman" panose="02020603050405020304" pitchFamily="18" charset="0"/>
              </a:rPr>
              <a:t>mS</a:t>
            </a:r>
            <a:r>
              <a:rPr lang="en-US" sz="2000" b="1" dirty="0">
                <a:latin typeface="Times New Roman" panose="02020603050405020304" pitchFamily="18" charset="0"/>
                <a:cs typeface="Times New Roman" panose="02020603050405020304" pitchFamily="18" charset="0"/>
              </a:rPr>
              <a:t>/cm </a:t>
            </a:r>
            <a:r>
              <a:rPr lang="en-US" sz="2000" dirty="0">
                <a:latin typeface="Times New Roman" panose="02020603050405020304" pitchFamily="18" charset="0"/>
                <a:cs typeface="Times New Roman" panose="02020603050405020304" pitchFamily="18" charset="0"/>
              </a:rPr>
              <a:t>and safe range of pH is between 6.5 and 8.5. The best temperature for drinking water is room temperature (</a:t>
            </a:r>
            <a:r>
              <a:rPr lang="en-US" sz="2000" b="1" dirty="0">
                <a:latin typeface="Times New Roman" panose="02020603050405020304" pitchFamily="18" charset="0"/>
                <a:cs typeface="Times New Roman" panose="02020603050405020304" pitchFamily="18" charset="0"/>
              </a:rPr>
              <a:t>20°C / 68°F</a:t>
            </a:r>
            <a:r>
              <a:rPr lang="en-US" sz="2000" dirty="0">
                <a:latin typeface="Times New Roman" panose="02020603050405020304" pitchFamily="18" charset="0"/>
                <a:cs typeface="Times New Roman" panose="02020603050405020304" pitchFamily="18" charset="0"/>
              </a:rPr>
              <a:t>) for maximum flavor or chilled cold (</a:t>
            </a:r>
            <a:r>
              <a:rPr lang="en-US" sz="2000" b="1" dirty="0">
                <a:latin typeface="Times New Roman" panose="02020603050405020304" pitchFamily="18" charset="0"/>
                <a:cs typeface="Times New Roman" panose="02020603050405020304" pitchFamily="18" charset="0"/>
              </a:rPr>
              <a:t>6°C / 43°F</a:t>
            </a:r>
            <a:r>
              <a:rPr lang="en-US" sz="2000" dirty="0">
                <a:latin typeface="Times New Roman" panose="02020603050405020304" pitchFamily="18" charset="0"/>
                <a:cs typeface="Times New Roman" panose="02020603050405020304" pitchFamily="18" charset="0"/>
              </a:rPr>
              <a:t>) for maximum refreshment. </a:t>
            </a:r>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432486" y="6501637"/>
            <a:ext cx="4668100" cy="356363"/>
          </a:xfrm>
        </p:spPr>
        <p:txBody>
          <a:bodyPr/>
          <a:lstStyle/>
          <a:p>
            <a:r>
              <a:rPr lang="en-US" dirty="0"/>
              <a:t>EEE 416 (2024) – Final Project Group A.02</a:t>
            </a:r>
            <a:endParaRPr lang="en-BD" dirty="0"/>
          </a:p>
        </p:txBody>
      </p:sp>
      <p:sp>
        <p:nvSpPr>
          <p:cNvPr id="7" name="Footer Placeholder 6">
            <a:extLst>
              <a:ext uri="{FF2B5EF4-FFF2-40B4-BE49-F238E27FC236}">
                <a16:creationId xmlns:a16="http://schemas.microsoft.com/office/drawing/2014/main" id="{E62B1C3D-B08D-D14D-A3BD-DCF2567AB884}"/>
              </a:ext>
            </a:extLst>
          </p:cNvPr>
          <p:cNvSpPr>
            <a:spLocks noGrp="1"/>
          </p:cNvSpPr>
          <p:nvPr>
            <p:ph type="ftr" sz="quarter" idx="11"/>
          </p:nvPr>
        </p:nvSpPr>
        <p:spPr>
          <a:xfrm>
            <a:off x="5100586" y="6482588"/>
            <a:ext cx="6310364" cy="375412"/>
          </a:xfrm>
        </p:spPr>
        <p:txBody>
          <a:bodyPr/>
          <a:lstStyle/>
          <a:p>
            <a:r>
              <a:rPr lang="en-US" dirty="0" err="1"/>
              <a:t>IoT</a:t>
            </a:r>
            <a:r>
              <a:rPr lang="en-US" dirty="0"/>
              <a:t> Based Water Quality Monitoring</a:t>
            </a:r>
            <a:endParaRPr lang="en-BD" dirty="0"/>
          </a:p>
        </p:txBody>
      </p:sp>
      <p:sp>
        <p:nvSpPr>
          <p:cNvPr id="8" name="Slide Number Placeholder 7">
            <a:extLst>
              <a:ext uri="{FF2B5EF4-FFF2-40B4-BE49-F238E27FC236}">
                <a16:creationId xmlns:a16="http://schemas.microsoft.com/office/drawing/2014/main" id="{242F02E1-6859-4149-9453-07F6EB308C4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10" name="TextBox 9">
            <a:extLst>
              <a:ext uri="{FF2B5EF4-FFF2-40B4-BE49-F238E27FC236}">
                <a16:creationId xmlns:a16="http://schemas.microsoft.com/office/drawing/2014/main" id="{FB4113EF-FC58-6A2C-48BE-FBF99C4B1ED7}"/>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14122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normAutofit/>
          </a:bodyPr>
          <a:lstStyle/>
          <a:p>
            <a:pPr algn="just"/>
            <a:r>
              <a:rPr lang="en-US" sz="2000" dirty="0">
                <a:latin typeface="Times New Roman" panose="02020603050405020304" pitchFamily="18" charset="0"/>
                <a:cs typeface="Times New Roman" panose="02020603050405020304" pitchFamily="18" charset="0"/>
              </a:rPr>
              <a:t>The degradation of drinking water quality due to pollution, including heavy metals and acidic or basic solutions, poses health risks and leads to various diseases.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Underground water sources are also affected, highlighting the urgent need for monitoring water quality.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project has been initiated to address this issue, aiming to find solutions and ensure the safety of drinking water through monitoring and intervention measures.</a:t>
            </a:r>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6</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3.1.1 Identification of Scope</a:t>
            </a:r>
          </a:p>
        </p:txBody>
      </p:sp>
    </p:spTree>
    <p:extLst>
      <p:ext uri="{BB962C8B-B14F-4D97-AF65-F5344CB8AC3E}">
        <p14:creationId xmlns:p14="http://schemas.microsoft.com/office/powerpoint/2010/main" val="532652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normAutofit/>
          </a:bodyPr>
          <a:lstStyle/>
          <a:p>
            <a:pPr algn="just"/>
            <a:r>
              <a:rPr lang="en-US" sz="2000" dirty="0">
                <a:latin typeface="Times New Roman" panose="02020603050405020304" pitchFamily="18" charset="0"/>
                <a:cs typeface="Times New Roman" panose="02020603050405020304" pitchFamily="18" charset="0"/>
              </a:rPr>
              <a:t>IoT-based water quality monitoring systems are effective for real-time surveillance, continuously detecting contaminants.</a:t>
            </a:r>
          </a:p>
          <a:p>
            <a:pPr algn="just"/>
            <a:r>
              <a:rPr lang="en-US" sz="2000" dirty="0">
                <a:latin typeface="Times New Roman" panose="02020603050405020304" pitchFamily="18" charset="0"/>
                <a:cs typeface="Times New Roman" panose="02020603050405020304" pitchFamily="18" charset="0"/>
              </a:rPr>
              <a:t>Advanced analytics models and decision support systems aid in interpreting IoT-generated data, enabling informed decision-making for water management.</a:t>
            </a:r>
          </a:p>
          <a:p>
            <a:pPr algn="just"/>
            <a:r>
              <a:rPr lang="en-US" sz="2000" dirty="0">
                <a:latin typeface="Times New Roman" panose="02020603050405020304" pitchFamily="18" charset="0"/>
                <a:cs typeface="Times New Roman" panose="02020603050405020304" pitchFamily="18" charset="0"/>
              </a:rPr>
              <a:t>Challenges like sensor calibration and data security are recognized, with proposed solutions such as calibration algorithms and encryption techniques.</a:t>
            </a:r>
          </a:p>
          <a:p>
            <a:pPr algn="just"/>
            <a:r>
              <a:rPr lang="en-US" sz="2000" dirty="0">
                <a:latin typeface="Times New Roman" panose="02020603050405020304" pitchFamily="18" charset="0"/>
                <a:cs typeface="Times New Roman" panose="02020603050405020304" pitchFamily="18" charset="0"/>
              </a:rPr>
              <a:t>Overall, literature highlights the crucial role of IoT-based systems in protecting public health and promoting environmental sustainability through efficient water quality management.</a:t>
            </a:r>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7</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3.1.2 Literature Review</a:t>
            </a:r>
          </a:p>
        </p:txBody>
      </p:sp>
    </p:spTree>
    <p:extLst>
      <p:ext uri="{BB962C8B-B14F-4D97-AF65-F5344CB8AC3E}">
        <p14:creationId xmlns:p14="http://schemas.microsoft.com/office/powerpoint/2010/main" val="390386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normAutofit/>
          </a:bodyPr>
          <a:lstStyle/>
          <a:p>
            <a:r>
              <a:rPr lang="en-US" sz="2000" dirty="0">
                <a:latin typeface="Times New Roman" panose="02020603050405020304" pitchFamily="18" charset="0"/>
                <a:cs typeface="Times New Roman" panose="02020603050405020304" pitchFamily="18" charset="0"/>
              </a:rPr>
              <a:t>The lack of real-time monitoring systems for drinking water quality poses a significant challenge in ensuring timely detection and mitigation of contaminants.</a:t>
            </a:r>
          </a:p>
          <a:p>
            <a:r>
              <a:rPr lang="en-US" sz="2000" dirty="0">
                <a:latin typeface="Times New Roman" panose="02020603050405020304" pitchFamily="18" charset="0"/>
                <a:cs typeface="Times New Roman" panose="02020603050405020304" pitchFamily="18" charset="0"/>
              </a:rPr>
              <a:t>Existing water quality monitoring methods are often manual, leading to delays in identifying potential health risks and environmental hazards.</a:t>
            </a:r>
          </a:p>
          <a:p>
            <a:r>
              <a:rPr lang="en-US" sz="2000" dirty="0">
                <a:latin typeface="Times New Roman" panose="02020603050405020304" pitchFamily="18" charset="0"/>
                <a:cs typeface="Times New Roman" panose="02020603050405020304" pitchFamily="18" charset="0"/>
              </a:rPr>
              <a:t>There is a pressing need to develop an IoT-based monitoring system that provides continuous surveillance of water parameters, enabling prompt detection of anomalies and facilitating informed decision-making for water management authorities.</a:t>
            </a:r>
          </a:p>
          <a:p>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1906002</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3.1.3 Formulation of Problem</a:t>
            </a:r>
          </a:p>
        </p:txBody>
      </p:sp>
    </p:spTree>
    <p:extLst>
      <p:ext uri="{BB962C8B-B14F-4D97-AF65-F5344CB8AC3E}">
        <p14:creationId xmlns:p14="http://schemas.microsoft.com/office/powerpoint/2010/main" val="116116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problem formulation identifies the lack of real-time monitoring systems and shortcomings of manual methods in promptly detecting contaminants.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emphasizes the necessity of an IoT-based solution to address these issues, focusing on continuous surveillance and timely detection of water quality anomalies.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analysis underscores the urgency of developing such a system to ensure the safety and sustainability of drinking water sources.</a:t>
            </a:r>
            <a:endParaRPr lang="en-BD"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4FAFD4-E2E1-B948-84C7-28DD8B57FCD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dirty="0"/>
              <a:t>EEE 416 (2023) – Final Project Group A.02</a:t>
            </a:r>
            <a:endParaRPr lang="en-BD" dirty="0"/>
          </a:p>
        </p:txBody>
      </p:sp>
      <p:sp>
        <p:nvSpPr>
          <p:cNvPr id="8" name="Footer Placeholder 6">
            <a:extLst>
              <a:ext uri="{FF2B5EF4-FFF2-40B4-BE49-F238E27FC236}">
                <a16:creationId xmlns:a16="http://schemas.microsoft.com/office/drawing/2014/main" id="{82DF7523-28E5-1646-96D1-1E49DDA95275}"/>
              </a:ext>
            </a:extLst>
          </p:cNvPr>
          <p:cNvSpPr>
            <a:spLocks noGrp="1"/>
          </p:cNvSpPr>
          <p:nvPr>
            <p:ph type="ftr" sz="quarter" idx="11"/>
          </p:nvPr>
        </p:nvSpPr>
        <p:spPr>
          <a:xfrm>
            <a:off x="5257800" y="6482588"/>
            <a:ext cx="6153150" cy="375412"/>
          </a:xfrm>
        </p:spPr>
        <p:txBody>
          <a:bodyPr/>
          <a:lstStyle/>
          <a:p>
            <a:r>
              <a:rPr lang="en-US" dirty="0" err="1"/>
              <a:t>IoT</a:t>
            </a:r>
            <a:r>
              <a:rPr lang="en-US" dirty="0"/>
              <a:t> Based Water Quality Monitoring</a:t>
            </a:r>
            <a:endParaRPr lang="en-BD" dirty="0"/>
          </a:p>
        </p:txBody>
      </p:sp>
      <p:sp>
        <p:nvSpPr>
          <p:cNvPr id="9" name="TextBox 8">
            <a:extLst>
              <a:ext uri="{FF2B5EF4-FFF2-40B4-BE49-F238E27FC236}">
                <a16:creationId xmlns:a16="http://schemas.microsoft.com/office/drawing/2014/main" id="{F8D98CFC-581F-2C4F-57A4-5892CF555A9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1906028</a:t>
            </a:r>
            <a:endParaRPr lang="en-GB" i="1" dirty="0">
              <a:solidFill>
                <a:srgbClr val="FFFF00"/>
              </a:solidFill>
              <a:latin typeface="Arial Narrow" panose="020B0606020202030204" pitchFamily="34" charset="0"/>
            </a:endParaRPr>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3.1.4 Analysis</a:t>
            </a:r>
          </a:p>
        </p:txBody>
      </p:sp>
    </p:spTree>
    <p:extLst>
      <p:ext uri="{BB962C8B-B14F-4D97-AF65-F5344CB8AC3E}">
        <p14:creationId xmlns:p14="http://schemas.microsoft.com/office/powerpoint/2010/main" val="2327934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E8730B1C6E9940830BEDAFB369C8CF" ma:contentTypeVersion="4" ma:contentTypeDescription="Create a new document." ma:contentTypeScope="" ma:versionID="93ded7dbbe2b4f6e9d87669510b33502">
  <xsd:schema xmlns:xsd="http://www.w3.org/2001/XMLSchema" xmlns:xs="http://www.w3.org/2001/XMLSchema" xmlns:p="http://schemas.microsoft.com/office/2006/metadata/properties" xmlns:ns2="c80ddf0a-db5d-46a2-9c75-f4a308fcb9da" targetNamespace="http://schemas.microsoft.com/office/2006/metadata/properties" ma:root="true" ma:fieldsID="34b98ddea8ef7b0924c49ebc4d832332" ns2:_="">
    <xsd:import namespace="c80ddf0a-db5d-46a2-9c75-f4a308fcb9d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ddf0a-db5d-46a2-9c75-f4a308fcb9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9EFD0B-EED3-4ACC-AF5D-80195A4C3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ddf0a-db5d-46a2-9c75-f4a308fcb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055CC8-DC7F-4671-9120-B8BB2388AA0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E8DCBBF-84C4-41A2-8814-2676D95A97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2303</TotalTime>
  <Words>2555</Words>
  <Application>Microsoft Office PowerPoint</Application>
  <PresentationFormat>Widescreen</PresentationFormat>
  <Paragraphs>322</Paragraphs>
  <Slides>33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Arial Narrow</vt:lpstr>
      <vt:lpstr>Calibri</vt:lpstr>
      <vt:lpstr>Century Gothic</vt:lpstr>
      <vt:lpstr>Garamond</vt:lpstr>
      <vt:lpstr>Times New Roman</vt:lpstr>
      <vt:lpstr>Savon</vt:lpstr>
      <vt:lpstr>IoT Based Water Quality Monitoring</vt:lpstr>
      <vt:lpstr>Outline</vt:lpstr>
      <vt:lpstr>1. Summary / Abstract</vt:lpstr>
      <vt:lpstr>2. Introduction</vt:lpstr>
      <vt:lpstr>2. Introduction (Contd.)</vt:lpstr>
      <vt:lpstr>3.1 Design: Problem Formulation (PO(b))</vt:lpstr>
      <vt:lpstr>3.1 Design: Problem Formulation (PO(b))</vt:lpstr>
      <vt:lpstr>3.1 Design: Problem Formulation (PO(b))</vt:lpstr>
      <vt:lpstr>3.1 Design: Problem Formulation (PO(b))</vt:lpstr>
      <vt:lpstr>3.2 Design Methods (PO(a))</vt:lpstr>
      <vt:lpstr>3.2 Design Methods (PO(a))</vt:lpstr>
      <vt:lpstr>3.2 Design Methods (PO(a))</vt:lpstr>
      <vt:lpstr>3.2 Design Methods (PO(a))</vt:lpstr>
      <vt:lpstr>3.2 Design Methods (PO(a))</vt:lpstr>
      <vt:lpstr>3.3 Design: Circuit Diagram</vt:lpstr>
      <vt:lpstr>3.5 CAD/Hardware Design</vt:lpstr>
      <vt:lpstr>4 Implementation: Demonstration</vt:lpstr>
      <vt:lpstr>4.1 Implementation: Photo Gallary(Hardware)</vt:lpstr>
      <vt:lpstr>4.1 Implementation: Photo Gallary(Software)</vt:lpstr>
      <vt:lpstr>5. Design Analysis and Evaluation</vt:lpstr>
      <vt:lpstr>5.1 Novelty</vt:lpstr>
      <vt:lpstr>5.2 Design Considerations (PO(c))</vt:lpstr>
      <vt:lpstr>5.4 Limitations of Tools (PO(e))</vt:lpstr>
      <vt:lpstr>5.5 Impact Assessment (PO(f))</vt:lpstr>
      <vt:lpstr>5.5 Impact Assessment (PO(f)) Contd.</vt:lpstr>
      <vt:lpstr>6. Reflection on Individual and Team work </vt:lpstr>
      <vt:lpstr>6.1 Individual Contribution of Each Member</vt:lpstr>
      <vt:lpstr>6.2 Mode of Teamwork and Diversity</vt:lpstr>
      <vt:lpstr>7 Communication to External Stakeholders (PO(j))</vt:lpstr>
      <vt:lpstr>8. Project Management and Cost Analysis (PO(k))</vt:lpstr>
      <vt:lpstr>9. Future Work (PO(l))</vt:lpstr>
      <vt:lpstr>10.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Mithon Rahman</cp:lastModifiedBy>
  <cp:revision>81</cp:revision>
  <cp:lastPrinted>2024-03-10T17:02:46Z</cp:lastPrinted>
  <dcterms:created xsi:type="dcterms:W3CDTF">2021-07-11T09:27:00Z</dcterms:created>
  <dcterms:modified xsi:type="dcterms:W3CDTF">2025-04-20T11:10:53Z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0x01010087E8730B1C6E9940830BEDAFB369C8CF</vt:lpwstr>
  </property>
</Properties>
</file>